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notesMasterIdLst>
    <p:notesMasterId r:id="rId11"/>
  </p:notesMasterIdLst>
  <p:handoutMasterIdLst>
    <p:handoutMasterId r:id="rId12"/>
  </p:handoutMasterIdLst>
  <p:sldIdLst>
    <p:sldId id="449" r:id="rId2"/>
    <p:sldId id="450" r:id="rId3"/>
    <p:sldId id="451" r:id="rId4"/>
    <p:sldId id="452" r:id="rId5"/>
    <p:sldId id="453" r:id="rId6"/>
    <p:sldId id="455" r:id="rId7"/>
    <p:sldId id="454" r:id="rId8"/>
    <p:sldId id="456" r:id="rId9"/>
    <p:sldId id="457" r:id="rId10"/>
  </p:sldIdLst>
  <p:sldSz cx="39011225" cy="21944013"/>
  <p:notesSz cx="15640050" cy="21126450"/>
  <p:defaultTextStyle>
    <a:defPPr>
      <a:defRPr lang="en-US"/>
    </a:defPPr>
    <a:lvl1pPr marL="0" algn="l" defTabSz="3134130" rtl="0" eaLnBrk="1" latinLnBrk="0" hangingPunct="1">
      <a:defRPr sz="6198" kern="1200">
        <a:solidFill>
          <a:schemeClr val="tx1"/>
        </a:solidFill>
        <a:latin typeface="+mn-lt"/>
        <a:ea typeface="+mn-ea"/>
        <a:cs typeface="+mn-cs"/>
      </a:defRPr>
    </a:lvl1pPr>
    <a:lvl2pPr marL="1567064" algn="l" defTabSz="3134130" rtl="0" eaLnBrk="1" latinLnBrk="0" hangingPunct="1">
      <a:defRPr sz="6198" kern="1200">
        <a:solidFill>
          <a:schemeClr val="tx1"/>
        </a:solidFill>
        <a:latin typeface="+mn-lt"/>
        <a:ea typeface="+mn-ea"/>
        <a:cs typeface="+mn-cs"/>
      </a:defRPr>
    </a:lvl2pPr>
    <a:lvl3pPr marL="3134130" algn="l" defTabSz="3134130" rtl="0" eaLnBrk="1" latinLnBrk="0" hangingPunct="1">
      <a:defRPr sz="6198" kern="1200">
        <a:solidFill>
          <a:schemeClr val="tx1"/>
        </a:solidFill>
        <a:latin typeface="+mn-lt"/>
        <a:ea typeface="+mn-ea"/>
        <a:cs typeface="+mn-cs"/>
      </a:defRPr>
    </a:lvl3pPr>
    <a:lvl4pPr marL="4701194" algn="l" defTabSz="3134130" rtl="0" eaLnBrk="1" latinLnBrk="0" hangingPunct="1">
      <a:defRPr sz="6198" kern="1200">
        <a:solidFill>
          <a:schemeClr val="tx1"/>
        </a:solidFill>
        <a:latin typeface="+mn-lt"/>
        <a:ea typeface="+mn-ea"/>
        <a:cs typeface="+mn-cs"/>
      </a:defRPr>
    </a:lvl4pPr>
    <a:lvl5pPr marL="6268259" algn="l" defTabSz="3134130" rtl="0" eaLnBrk="1" latinLnBrk="0" hangingPunct="1">
      <a:defRPr sz="6198" kern="1200">
        <a:solidFill>
          <a:schemeClr val="tx1"/>
        </a:solidFill>
        <a:latin typeface="+mn-lt"/>
        <a:ea typeface="+mn-ea"/>
        <a:cs typeface="+mn-cs"/>
      </a:defRPr>
    </a:lvl5pPr>
    <a:lvl6pPr marL="7835323" algn="l" defTabSz="3134130" rtl="0" eaLnBrk="1" latinLnBrk="0" hangingPunct="1">
      <a:defRPr sz="6198" kern="1200">
        <a:solidFill>
          <a:schemeClr val="tx1"/>
        </a:solidFill>
        <a:latin typeface="+mn-lt"/>
        <a:ea typeface="+mn-ea"/>
        <a:cs typeface="+mn-cs"/>
      </a:defRPr>
    </a:lvl6pPr>
    <a:lvl7pPr marL="9402388" algn="l" defTabSz="3134130" rtl="0" eaLnBrk="1" latinLnBrk="0" hangingPunct="1">
      <a:defRPr sz="6198" kern="1200">
        <a:solidFill>
          <a:schemeClr val="tx1"/>
        </a:solidFill>
        <a:latin typeface="+mn-lt"/>
        <a:ea typeface="+mn-ea"/>
        <a:cs typeface="+mn-cs"/>
      </a:defRPr>
    </a:lvl7pPr>
    <a:lvl8pPr marL="10969453" algn="l" defTabSz="3134130" rtl="0" eaLnBrk="1" latinLnBrk="0" hangingPunct="1">
      <a:defRPr sz="6198" kern="1200">
        <a:solidFill>
          <a:schemeClr val="tx1"/>
        </a:solidFill>
        <a:latin typeface="+mn-lt"/>
        <a:ea typeface="+mn-ea"/>
        <a:cs typeface="+mn-cs"/>
      </a:defRPr>
    </a:lvl8pPr>
    <a:lvl9pPr marL="12536518" algn="l" defTabSz="3134130" rtl="0" eaLnBrk="1" latinLnBrk="0" hangingPunct="1">
      <a:defRPr sz="61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870" userDrawn="1">
          <p15:clr>
            <a:srgbClr val="A4A3A4"/>
          </p15:clr>
        </p15:guide>
        <p15:guide id="2" pos="7072" userDrawn="1">
          <p15:clr>
            <a:srgbClr val="A4A3A4"/>
          </p15:clr>
        </p15:guide>
        <p15:guide id="3" pos="17015" userDrawn="1">
          <p15:clr>
            <a:srgbClr val="A4A3A4"/>
          </p15:clr>
        </p15:guide>
        <p15:guide id="4" orient="horz" pos="945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yman Kianpour" initials="PK" lastIdx="1" clrIdx="0">
    <p:extLst>
      <p:ext uri="{19B8F6BF-5375-455C-9EA6-DF929625EA0E}">
        <p15:presenceInfo xmlns:p15="http://schemas.microsoft.com/office/powerpoint/2012/main" userId="58417f0d63574a3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65E06"/>
    <a:srgbClr val="0000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66" autoAdjust="0"/>
    <p:restoredTop sz="88784" autoAdjust="0"/>
  </p:normalViewPr>
  <p:slideViewPr>
    <p:cSldViewPr>
      <p:cViewPr varScale="1">
        <p:scale>
          <a:sx n="33" d="100"/>
          <a:sy n="33" d="100"/>
        </p:scale>
        <p:origin x="966" y="108"/>
      </p:cViewPr>
      <p:guideLst>
        <p:guide orient="horz" pos="4870"/>
        <p:guide pos="7072"/>
        <p:guide pos="17015"/>
        <p:guide orient="horz" pos="9452"/>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100" d="100"/>
        <a:sy n="100" d="100"/>
      </p:scale>
      <p:origin x="0" y="0"/>
    </p:cViewPr>
  </p:sorterViewPr>
  <p:notesViewPr>
    <p:cSldViewPr>
      <p:cViewPr varScale="1">
        <p:scale>
          <a:sx n="53" d="100"/>
          <a:sy n="53" d="100"/>
        </p:scale>
        <p:origin x="1544" y="2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6"/>
            <a:ext cx="6778034" cy="1058418"/>
          </a:xfrm>
          <a:prstGeom prst="rect">
            <a:avLst/>
          </a:prstGeom>
        </p:spPr>
        <p:txBody>
          <a:bodyPr vert="horz" lIns="198685" tIns="99342" rIns="198685" bIns="99342" rtlCol="0"/>
          <a:lstStyle>
            <a:lvl1pPr algn="l">
              <a:defRPr sz="2500"/>
            </a:lvl1pPr>
          </a:lstStyle>
          <a:p>
            <a:endParaRPr lang="en-CA"/>
          </a:p>
        </p:txBody>
      </p:sp>
      <p:sp>
        <p:nvSpPr>
          <p:cNvPr id="3" name="Date Placeholder 2"/>
          <p:cNvSpPr>
            <a:spLocks noGrp="1"/>
          </p:cNvSpPr>
          <p:nvPr>
            <p:ph type="dt" sz="quarter" idx="1"/>
          </p:nvPr>
        </p:nvSpPr>
        <p:spPr>
          <a:xfrm>
            <a:off x="8858625" y="6"/>
            <a:ext cx="6778034" cy="1058418"/>
          </a:xfrm>
          <a:prstGeom prst="rect">
            <a:avLst/>
          </a:prstGeom>
        </p:spPr>
        <p:txBody>
          <a:bodyPr vert="horz" lIns="198685" tIns="99342" rIns="198685" bIns="99342" rtlCol="0"/>
          <a:lstStyle>
            <a:lvl1pPr algn="r">
              <a:defRPr sz="2500"/>
            </a:lvl1pPr>
          </a:lstStyle>
          <a:p>
            <a:fld id="{6886D408-146C-4E25-8225-C0EFF8AE595E}" type="datetimeFigureOut">
              <a:rPr lang="en-CA" smtClean="0"/>
              <a:t>2018-07-09</a:t>
            </a:fld>
            <a:endParaRPr lang="en-CA"/>
          </a:p>
        </p:txBody>
      </p:sp>
      <p:sp>
        <p:nvSpPr>
          <p:cNvPr id="4" name="Footer Placeholder 3"/>
          <p:cNvSpPr>
            <a:spLocks noGrp="1"/>
          </p:cNvSpPr>
          <p:nvPr>
            <p:ph type="ftr" sz="quarter" idx="2"/>
          </p:nvPr>
        </p:nvSpPr>
        <p:spPr>
          <a:xfrm>
            <a:off x="4" y="20068036"/>
            <a:ext cx="6778034" cy="1058416"/>
          </a:xfrm>
          <a:prstGeom prst="rect">
            <a:avLst/>
          </a:prstGeom>
        </p:spPr>
        <p:txBody>
          <a:bodyPr vert="horz" lIns="198685" tIns="99342" rIns="198685" bIns="99342" rtlCol="0" anchor="b"/>
          <a:lstStyle>
            <a:lvl1pPr algn="l">
              <a:defRPr sz="2500"/>
            </a:lvl1pPr>
          </a:lstStyle>
          <a:p>
            <a:endParaRPr lang="en-CA"/>
          </a:p>
        </p:txBody>
      </p:sp>
      <p:sp>
        <p:nvSpPr>
          <p:cNvPr id="5" name="Slide Number Placeholder 4"/>
          <p:cNvSpPr>
            <a:spLocks noGrp="1"/>
          </p:cNvSpPr>
          <p:nvPr>
            <p:ph type="sldNum" sz="quarter" idx="3"/>
          </p:nvPr>
        </p:nvSpPr>
        <p:spPr>
          <a:xfrm>
            <a:off x="8858625" y="20068036"/>
            <a:ext cx="6778034" cy="1058416"/>
          </a:xfrm>
          <a:prstGeom prst="rect">
            <a:avLst/>
          </a:prstGeom>
        </p:spPr>
        <p:txBody>
          <a:bodyPr vert="horz" lIns="198685" tIns="99342" rIns="198685" bIns="99342" rtlCol="0" anchor="b"/>
          <a:lstStyle>
            <a:lvl1pPr algn="r">
              <a:defRPr sz="2500"/>
            </a:lvl1pPr>
          </a:lstStyle>
          <a:p>
            <a:fld id="{B3E12DDC-D09C-496F-B190-2FEAA74B92FA}" type="slidenum">
              <a:rPr lang="en-CA" smtClean="0"/>
              <a:t>‹#›</a:t>
            </a:fld>
            <a:endParaRPr lang="en-CA"/>
          </a:p>
        </p:txBody>
      </p:sp>
    </p:spTree>
    <p:extLst>
      <p:ext uri="{BB962C8B-B14F-4D97-AF65-F5344CB8AC3E}">
        <p14:creationId xmlns:p14="http://schemas.microsoft.com/office/powerpoint/2010/main" val="281774656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6777357" cy="1059993"/>
          </a:xfrm>
          <a:prstGeom prst="rect">
            <a:avLst/>
          </a:prstGeom>
        </p:spPr>
        <p:txBody>
          <a:bodyPr vert="horz" lIns="210805" tIns="105403" rIns="210805" bIns="105403" rtlCol="0"/>
          <a:lstStyle>
            <a:lvl1pPr algn="l">
              <a:defRPr sz="2500"/>
            </a:lvl1pPr>
          </a:lstStyle>
          <a:p>
            <a:endParaRPr lang="en-CA"/>
          </a:p>
        </p:txBody>
      </p:sp>
      <p:sp>
        <p:nvSpPr>
          <p:cNvPr id="3" name="Date Placeholder 2"/>
          <p:cNvSpPr>
            <a:spLocks noGrp="1"/>
          </p:cNvSpPr>
          <p:nvPr>
            <p:ph type="dt" idx="1"/>
          </p:nvPr>
        </p:nvSpPr>
        <p:spPr>
          <a:xfrm>
            <a:off x="8859078" y="4"/>
            <a:ext cx="6777357" cy="1059993"/>
          </a:xfrm>
          <a:prstGeom prst="rect">
            <a:avLst/>
          </a:prstGeom>
        </p:spPr>
        <p:txBody>
          <a:bodyPr vert="horz" lIns="210805" tIns="105403" rIns="210805" bIns="105403" rtlCol="0"/>
          <a:lstStyle>
            <a:lvl1pPr algn="r">
              <a:defRPr sz="2500"/>
            </a:lvl1pPr>
          </a:lstStyle>
          <a:p>
            <a:fld id="{830CDEE0-A3F3-42BD-9F64-C4B72D1C72C5}" type="datetimeFigureOut">
              <a:rPr lang="en-CA" smtClean="0"/>
              <a:t>2018-07-09</a:t>
            </a:fld>
            <a:endParaRPr lang="en-CA"/>
          </a:p>
        </p:txBody>
      </p:sp>
      <p:sp>
        <p:nvSpPr>
          <p:cNvPr id="4" name="Slide Image Placeholder 3"/>
          <p:cNvSpPr>
            <a:spLocks noGrp="1" noRot="1" noChangeAspect="1"/>
          </p:cNvSpPr>
          <p:nvPr>
            <p:ph type="sldImg" idx="2"/>
          </p:nvPr>
        </p:nvSpPr>
        <p:spPr>
          <a:xfrm>
            <a:off x="1489075" y="2644775"/>
            <a:ext cx="12661900" cy="7123113"/>
          </a:xfrm>
          <a:prstGeom prst="rect">
            <a:avLst/>
          </a:prstGeom>
          <a:noFill/>
          <a:ln w="12700">
            <a:solidFill>
              <a:prstClr val="black"/>
            </a:solidFill>
          </a:ln>
        </p:spPr>
        <p:txBody>
          <a:bodyPr vert="horz" lIns="210805" tIns="105403" rIns="210805" bIns="105403" rtlCol="0" anchor="ctr"/>
          <a:lstStyle/>
          <a:p>
            <a:endParaRPr lang="en-CA"/>
          </a:p>
        </p:txBody>
      </p:sp>
      <p:sp>
        <p:nvSpPr>
          <p:cNvPr id="5" name="Notes Placeholder 4"/>
          <p:cNvSpPr>
            <a:spLocks noGrp="1"/>
          </p:cNvSpPr>
          <p:nvPr>
            <p:ph type="body" sz="quarter" idx="3"/>
          </p:nvPr>
        </p:nvSpPr>
        <p:spPr>
          <a:xfrm>
            <a:off x="1564007" y="10167107"/>
            <a:ext cx="12512040" cy="8318539"/>
          </a:xfrm>
          <a:prstGeom prst="rect">
            <a:avLst/>
          </a:prstGeom>
        </p:spPr>
        <p:txBody>
          <a:bodyPr vert="horz" lIns="210805" tIns="105403" rIns="210805" bIns="105403"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
        <p:nvSpPr>
          <p:cNvPr id="6" name="Footer Placeholder 5"/>
          <p:cNvSpPr>
            <a:spLocks noGrp="1"/>
          </p:cNvSpPr>
          <p:nvPr>
            <p:ph type="ftr" sz="quarter" idx="4"/>
          </p:nvPr>
        </p:nvSpPr>
        <p:spPr>
          <a:xfrm>
            <a:off x="0" y="20066464"/>
            <a:ext cx="6777357" cy="1059991"/>
          </a:xfrm>
          <a:prstGeom prst="rect">
            <a:avLst/>
          </a:prstGeom>
        </p:spPr>
        <p:txBody>
          <a:bodyPr vert="horz" lIns="210805" tIns="105403" rIns="210805" bIns="105403" rtlCol="0" anchor="b"/>
          <a:lstStyle>
            <a:lvl1pPr algn="l">
              <a:defRPr sz="2500"/>
            </a:lvl1pPr>
          </a:lstStyle>
          <a:p>
            <a:endParaRPr lang="en-CA"/>
          </a:p>
        </p:txBody>
      </p:sp>
      <p:sp>
        <p:nvSpPr>
          <p:cNvPr id="7" name="Slide Number Placeholder 6"/>
          <p:cNvSpPr>
            <a:spLocks noGrp="1"/>
          </p:cNvSpPr>
          <p:nvPr>
            <p:ph type="sldNum" sz="quarter" idx="5"/>
          </p:nvPr>
        </p:nvSpPr>
        <p:spPr>
          <a:xfrm>
            <a:off x="8859078" y="20066464"/>
            <a:ext cx="6777357" cy="1059991"/>
          </a:xfrm>
          <a:prstGeom prst="rect">
            <a:avLst/>
          </a:prstGeom>
        </p:spPr>
        <p:txBody>
          <a:bodyPr vert="horz" lIns="210805" tIns="105403" rIns="210805" bIns="105403" rtlCol="0" anchor="b"/>
          <a:lstStyle>
            <a:lvl1pPr algn="r">
              <a:defRPr sz="2500"/>
            </a:lvl1pPr>
          </a:lstStyle>
          <a:p>
            <a:fld id="{AB9C0165-EC72-42CE-8817-F03DB27FBA46}" type="slidenum">
              <a:rPr lang="en-CA" smtClean="0"/>
              <a:t>‹#›</a:t>
            </a:fld>
            <a:endParaRPr lang="en-CA"/>
          </a:p>
        </p:txBody>
      </p:sp>
    </p:spTree>
    <p:extLst>
      <p:ext uri="{BB962C8B-B14F-4D97-AF65-F5344CB8AC3E}">
        <p14:creationId xmlns:p14="http://schemas.microsoft.com/office/powerpoint/2010/main" val="3901672664"/>
      </p:ext>
    </p:extLst>
  </p:cSld>
  <p:clrMap bg1="lt1" tx1="dk1" bg2="lt2" tx2="dk2" accent1="accent1" accent2="accent2" accent3="accent3" accent4="accent4" accent5="accent5" accent6="accent6" hlink="hlink" folHlink="folHlink"/>
  <p:notesStyle>
    <a:lvl1pPr marL="0" algn="l" defTabSz="914167" rtl="0" eaLnBrk="1" latinLnBrk="0" hangingPunct="1">
      <a:defRPr sz="1200" kern="1200">
        <a:solidFill>
          <a:schemeClr val="tx1"/>
        </a:solidFill>
        <a:latin typeface="+mn-lt"/>
        <a:ea typeface="+mn-ea"/>
        <a:cs typeface="+mn-cs"/>
      </a:defRPr>
    </a:lvl1pPr>
    <a:lvl2pPr marL="457084" algn="l" defTabSz="914167" rtl="0" eaLnBrk="1" latinLnBrk="0" hangingPunct="1">
      <a:defRPr sz="1200" kern="1200">
        <a:solidFill>
          <a:schemeClr val="tx1"/>
        </a:solidFill>
        <a:latin typeface="+mn-lt"/>
        <a:ea typeface="+mn-ea"/>
        <a:cs typeface="+mn-cs"/>
      </a:defRPr>
    </a:lvl2pPr>
    <a:lvl3pPr marL="914167" algn="l" defTabSz="914167" rtl="0" eaLnBrk="1" latinLnBrk="0" hangingPunct="1">
      <a:defRPr sz="1200" kern="1200">
        <a:solidFill>
          <a:schemeClr val="tx1"/>
        </a:solidFill>
        <a:latin typeface="+mn-lt"/>
        <a:ea typeface="+mn-ea"/>
        <a:cs typeface="+mn-cs"/>
      </a:defRPr>
    </a:lvl3pPr>
    <a:lvl4pPr marL="1371250" algn="l" defTabSz="914167" rtl="0" eaLnBrk="1" latinLnBrk="0" hangingPunct="1">
      <a:defRPr sz="1200" kern="1200">
        <a:solidFill>
          <a:schemeClr val="tx1"/>
        </a:solidFill>
        <a:latin typeface="+mn-lt"/>
        <a:ea typeface="+mn-ea"/>
        <a:cs typeface="+mn-cs"/>
      </a:defRPr>
    </a:lvl4pPr>
    <a:lvl5pPr marL="1828334" algn="l" defTabSz="914167" rtl="0" eaLnBrk="1" latinLnBrk="0" hangingPunct="1">
      <a:defRPr sz="1200" kern="1200">
        <a:solidFill>
          <a:schemeClr val="tx1"/>
        </a:solidFill>
        <a:latin typeface="+mn-lt"/>
        <a:ea typeface="+mn-ea"/>
        <a:cs typeface="+mn-cs"/>
      </a:defRPr>
    </a:lvl5pPr>
    <a:lvl6pPr marL="2285417" algn="l" defTabSz="914167" rtl="0" eaLnBrk="1" latinLnBrk="0" hangingPunct="1">
      <a:defRPr sz="1200" kern="1200">
        <a:solidFill>
          <a:schemeClr val="tx1"/>
        </a:solidFill>
        <a:latin typeface="+mn-lt"/>
        <a:ea typeface="+mn-ea"/>
        <a:cs typeface="+mn-cs"/>
      </a:defRPr>
    </a:lvl6pPr>
    <a:lvl7pPr marL="2742501" algn="l" defTabSz="914167" rtl="0" eaLnBrk="1" latinLnBrk="0" hangingPunct="1">
      <a:defRPr sz="1200" kern="1200">
        <a:solidFill>
          <a:schemeClr val="tx1"/>
        </a:solidFill>
        <a:latin typeface="+mn-lt"/>
        <a:ea typeface="+mn-ea"/>
        <a:cs typeface="+mn-cs"/>
      </a:defRPr>
    </a:lvl7pPr>
    <a:lvl8pPr marL="3199583" algn="l" defTabSz="914167" rtl="0" eaLnBrk="1" latinLnBrk="0" hangingPunct="1">
      <a:defRPr sz="1200" kern="1200">
        <a:solidFill>
          <a:schemeClr val="tx1"/>
        </a:solidFill>
        <a:latin typeface="+mn-lt"/>
        <a:ea typeface="+mn-ea"/>
        <a:cs typeface="+mn-cs"/>
      </a:defRPr>
    </a:lvl8pPr>
    <a:lvl9pPr marL="3656667" algn="l" defTabSz="914167"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ounded Rectangle 2"/>
          <p:cNvSpPr/>
          <p:nvPr userDrawn="1"/>
        </p:nvSpPr>
        <p:spPr>
          <a:xfrm>
            <a:off x="4685494" y="21197142"/>
            <a:ext cx="3109600" cy="648072"/>
          </a:xfrm>
          <a:prstGeom prst="roundRect">
            <a:avLst/>
          </a:prstGeom>
          <a:solidFill>
            <a:schemeClr val="accent6">
              <a:lumMod val="20000"/>
              <a:lumOff val="80000"/>
            </a:schemeClr>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2800" dirty="0" smtClean="0">
                <a:solidFill>
                  <a:schemeClr val="tx1"/>
                </a:solidFill>
              </a:rPr>
              <a:t>Dashboard</a:t>
            </a:r>
            <a:r>
              <a:rPr lang="en-CA" sz="3999" dirty="0" smtClean="0">
                <a:solidFill>
                  <a:schemeClr val="tx1"/>
                </a:solidFill>
              </a:rPr>
              <a:t> </a:t>
            </a:r>
            <a:endParaRPr lang="en-CA" sz="3999" dirty="0">
              <a:solidFill>
                <a:schemeClr val="tx1"/>
              </a:solidFill>
            </a:endParaRPr>
          </a:p>
        </p:txBody>
      </p:sp>
      <p:sp>
        <p:nvSpPr>
          <p:cNvPr id="4" name="Rounded Rectangle 3"/>
          <p:cNvSpPr/>
          <p:nvPr userDrawn="1"/>
        </p:nvSpPr>
        <p:spPr>
          <a:xfrm>
            <a:off x="1499745" y="21197142"/>
            <a:ext cx="3109600" cy="648072"/>
          </a:xfrm>
          <a:prstGeom prst="roundRect">
            <a:avLst/>
          </a:prstGeom>
          <a:solidFill>
            <a:schemeClr val="accent6">
              <a:lumMod val="20000"/>
              <a:lumOff val="80000"/>
            </a:schemeClr>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2800" dirty="0" smtClean="0">
                <a:solidFill>
                  <a:schemeClr val="tx1"/>
                </a:solidFill>
              </a:rPr>
              <a:t>Print</a:t>
            </a:r>
            <a:r>
              <a:rPr lang="en-CA" sz="3999" dirty="0" smtClean="0">
                <a:solidFill>
                  <a:schemeClr val="tx1"/>
                </a:solidFill>
              </a:rPr>
              <a:t> </a:t>
            </a:r>
            <a:endParaRPr lang="en-CA" sz="3999" dirty="0">
              <a:solidFill>
                <a:schemeClr val="tx1"/>
              </a:solidFill>
            </a:endParaRPr>
          </a:p>
        </p:txBody>
      </p:sp>
      <p:sp>
        <p:nvSpPr>
          <p:cNvPr id="5" name="Rounded Rectangle 4"/>
          <p:cNvSpPr/>
          <p:nvPr userDrawn="1"/>
        </p:nvSpPr>
        <p:spPr>
          <a:xfrm>
            <a:off x="31452645" y="20189030"/>
            <a:ext cx="6349682" cy="720080"/>
          </a:xfrm>
          <a:prstGeom prst="roundRect">
            <a:avLst/>
          </a:prstGeom>
          <a:noFill/>
          <a:ln/>
        </p:spPr>
        <p:style>
          <a:lnRef idx="1">
            <a:schemeClr val="accent1"/>
          </a:lnRef>
          <a:fillRef idx="2">
            <a:schemeClr val="accent1"/>
          </a:fillRef>
          <a:effectRef idx="1">
            <a:schemeClr val="accent1"/>
          </a:effectRef>
          <a:fontRef idx="minor">
            <a:schemeClr val="dk1"/>
          </a:fontRef>
        </p:style>
        <p:txBody>
          <a:bodyPr rtlCol="0" anchor="ctr"/>
          <a:lstStyle/>
          <a:p>
            <a:r>
              <a:rPr lang="en-CA" sz="2800" b="1" dirty="0" smtClean="0">
                <a:solidFill>
                  <a:schemeClr val="tx1"/>
                </a:solidFill>
              </a:rPr>
              <a:t>Error: Message</a:t>
            </a:r>
            <a:endParaRPr lang="en-CA" sz="2800" b="1" dirty="0">
              <a:solidFill>
                <a:schemeClr val="tx1"/>
              </a:solidFill>
            </a:endParaRPr>
          </a:p>
        </p:txBody>
      </p:sp>
      <p:sp>
        <p:nvSpPr>
          <p:cNvPr id="6" name="Rounded Rectangle 5"/>
          <p:cNvSpPr/>
          <p:nvPr userDrawn="1"/>
        </p:nvSpPr>
        <p:spPr>
          <a:xfrm>
            <a:off x="34913901" y="21197142"/>
            <a:ext cx="3109600" cy="648072"/>
          </a:xfrm>
          <a:prstGeom prst="roundRect">
            <a:avLst/>
          </a:prstGeom>
          <a:solidFill>
            <a:schemeClr val="accent6">
              <a:lumMod val="20000"/>
              <a:lumOff val="80000"/>
            </a:schemeClr>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2800" b="1" dirty="0" smtClean="0">
                <a:solidFill>
                  <a:schemeClr val="tx1"/>
                </a:solidFill>
              </a:rPr>
              <a:t>Help</a:t>
            </a:r>
            <a:endParaRPr lang="en-CA" sz="2800" b="1" dirty="0">
              <a:solidFill>
                <a:schemeClr val="tx1"/>
              </a:solidFill>
            </a:endParaRPr>
          </a:p>
        </p:txBody>
      </p:sp>
      <p:sp>
        <p:nvSpPr>
          <p:cNvPr id="7" name="Rectangle 6"/>
          <p:cNvSpPr/>
          <p:nvPr userDrawn="1"/>
        </p:nvSpPr>
        <p:spPr>
          <a:xfrm>
            <a:off x="219709" y="170807"/>
            <a:ext cx="38315811" cy="20973174"/>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2" tIns="45721" rIns="91442" bIns="45721" numCol="1" spcCol="0" rtlCol="0" fromWordArt="0" anchor="ctr" anchorCtr="0" forceAA="0" compatLnSpc="1">
            <a:prstTxWarp prst="textNoShape">
              <a:avLst/>
            </a:prstTxWarp>
            <a:noAutofit/>
          </a:bodyPr>
          <a:lstStyle/>
          <a:p>
            <a:pPr algn="ctr"/>
            <a:endParaRPr lang="en-CA" sz="1101" dirty="0"/>
          </a:p>
        </p:txBody>
      </p:sp>
      <p:sp>
        <p:nvSpPr>
          <p:cNvPr id="8" name="Rectangle 7"/>
          <p:cNvSpPr/>
          <p:nvPr userDrawn="1"/>
        </p:nvSpPr>
        <p:spPr>
          <a:xfrm>
            <a:off x="36614178" y="314839"/>
            <a:ext cx="1901546" cy="1200585"/>
          </a:xfrm>
          <a:prstGeom prst="rect">
            <a:avLst/>
          </a:prstGeom>
          <a:ln w="6350">
            <a:noFill/>
          </a:ln>
        </p:spPr>
        <p:txBody>
          <a:bodyPr wrap="none">
            <a:spAutoFit/>
          </a:bodyPr>
          <a:lstStyle/>
          <a:p>
            <a:pPr marL="0" marR="0" indent="0" algn="r" defTabSz="914193" rtl="0" eaLnBrk="1" fontAlgn="auto" latinLnBrk="0" hangingPunct="1">
              <a:lnSpc>
                <a:spcPct val="100000"/>
              </a:lnSpc>
              <a:spcBef>
                <a:spcPts val="0"/>
              </a:spcBef>
              <a:spcAft>
                <a:spcPts val="601"/>
              </a:spcAft>
              <a:buClrTx/>
              <a:buSzTx/>
              <a:buFontTx/>
              <a:buNone/>
              <a:tabLst/>
              <a:defRPr/>
            </a:pPr>
            <a:r>
              <a:rPr lang="en-US" sz="2400" dirty="0" smtClean="0">
                <a:solidFill>
                  <a:schemeClr val="tx1">
                    <a:lumMod val="65000"/>
                    <a:lumOff val="35000"/>
                  </a:schemeClr>
                </a:solidFill>
                <a:latin typeface="Times New Roman" pitchFamily="18" charset="0"/>
                <a:ea typeface="SimSun" pitchFamily="2" charset="-122"/>
                <a:cs typeface="Arial" charset="0"/>
              </a:rPr>
              <a:t>Sheet </a:t>
            </a:r>
            <a:fld id="{BA8382F8-1925-4C43-BC73-25F9BB05F45E}" type="slidenum">
              <a:rPr lang="en-US" sz="2400" smtClean="0">
                <a:solidFill>
                  <a:schemeClr val="tx1">
                    <a:lumMod val="65000"/>
                    <a:lumOff val="35000"/>
                  </a:schemeClr>
                </a:solidFill>
                <a:latin typeface="Times New Roman" pitchFamily="18" charset="0"/>
                <a:ea typeface="SimSun" pitchFamily="2" charset="-122"/>
                <a:cs typeface="Arial" charset="0"/>
              </a:rPr>
              <a:pPr marL="0" marR="0" indent="0" algn="r" defTabSz="914193" rtl="0" eaLnBrk="1" fontAlgn="auto" latinLnBrk="0" hangingPunct="1">
                <a:lnSpc>
                  <a:spcPct val="100000"/>
                </a:lnSpc>
                <a:spcBef>
                  <a:spcPts val="0"/>
                </a:spcBef>
                <a:spcAft>
                  <a:spcPts val="601"/>
                </a:spcAft>
                <a:buClrTx/>
                <a:buSzTx/>
                <a:buFontTx/>
                <a:buNone/>
                <a:tabLst/>
                <a:defRPr/>
              </a:pPr>
              <a:t>‹#›</a:t>
            </a:fld>
            <a:r>
              <a:rPr lang="en-US" sz="2400" dirty="0" smtClean="0">
                <a:solidFill>
                  <a:schemeClr val="tx1">
                    <a:lumMod val="65000"/>
                    <a:lumOff val="35000"/>
                  </a:schemeClr>
                </a:solidFill>
                <a:latin typeface="Times New Roman" pitchFamily="18" charset="0"/>
                <a:ea typeface="SimSun" pitchFamily="2" charset="-122"/>
                <a:cs typeface="Arial" charset="0"/>
              </a:rPr>
              <a:t>/</a:t>
            </a:r>
            <a:r>
              <a:rPr lang="en-US" sz="2400" dirty="0" smtClean="0">
                <a:solidFill>
                  <a:prstClr val="black">
                    <a:lumMod val="65000"/>
                    <a:lumOff val="35000"/>
                  </a:prstClr>
                </a:solidFill>
                <a:latin typeface="Times New Roman" pitchFamily="18" charset="0"/>
                <a:ea typeface="SimSun" pitchFamily="2" charset="-122"/>
                <a:cs typeface="Arial" charset="0"/>
              </a:rPr>
              <a:t>[17]</a:t>
            </a:r>
          </a:p>
          <a:p>
            <a:pPr marL="0" marR="0" indent="0" algn="r" defTabSz="914193" rtl="0" eaLnBrk="1" fontAlgn="auto" latinLnBrk="0" hangingPunct="1">
              <a:lnSpc>
                <a:spcPct val="100000"/>
              </a:lnSpc>
              <a:spcBef>
                <a:spcPts val="0"/>
              </a:spcBef>
              <a:spcAft>
                <a:spcPts val="601"/>
              </a:spcAft>
              <a:buClrTx/>
              <a:buSzTx/>
              <a:buFontTx/>
              <a:buNone/>
              <a:tabLst/>
              <a:defRPr/>
            </a:pPr>
            <a:endParaRPr lang="en-US" sz="1801" dirty="0" smtClean="0">
              <a:solidFill>
                <a:prstClr val="black">
                  <a:lumMod val="65000"/>
                  <a:lumOff val="35000"/>
                </a:prstClr>
              </a:solidFill>
              <a:latin typeface="Times New Roman" pitchFamily="18" charset="0"/>
              <a:ea typeface="SimSun" pitchFamily="2" charset="-122"/>
              <a:cs typeface="Arial" charset="0"/>
            </a:endParaRPr>
          </a:p>
          <a:p>
            <a:pPr marL="0" marR="0" indent="0" algn="r" defTabSz="914193" rtl="0" eaLnBrk="1" fontAlgn="auto" latinLnBrk="0" hangingPunct="1">
              <a:lnSpc>
                <a:spcPct val="100000"/>
              </a:lnSpc>
              <a:spcBef>
                <a:spcPts val="0"/>
              </a:spcBef>
              <a:spcAft>
                <a:spcPts val="601"/>
              </a:spcAft>
              <a:buClrTx/>
              <a:buSzTx/>
              <a:buFontTx/>
              <a:buNone/>
              <a:tabLst/>
              <a:defRPr/>
            </a:pPr>
            <a:endParaRPr lang="en-US" sz="2001" dirty="0" smtClean="0">
              <a:solidFill>
                <a:prstClr val="black">
                  <a:lumMod val="65000"/>
                  <a:lumOff val="35000"/>
                </a:prstClr>
              </a:solidFill>
              <a:latin typeface="Times New Roman" pitchFamily="18" charset="0"/>
              <a:ea typeface="SimSun" pitchFamily="2" charset="-122"/>
              <a:cs typeface="Arial" charset="0"/>
            </a:endParaRPr>
          </a:p>
        </p:txBody>
      </p:sp>
      <p:cxnSp>
        <p:nvCxnSpPr>
          <p:cNvPr id="9" name="Straight Connector 8"/>
          <p:cNvCxnSpPr/>
          <p:nvPr userDrawn="1"/>
        </p:nvCxnSpPr>
        <p:spPr>
          <a:xfrm>
            <a:off x="19289588" y="170826"/>
            <a:ext cx="0" cy="772997"/>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245027" y="962894"/>
            <a:ext cx="38315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25914324" y="170826"/>
            <a:ext cx="0" cy="772997"/>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a:off x="31746972" y="170826"/>
            <a:ext cx="0" cy="772997"/>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ounded Rectangle 19"/>
          <p:cNvSpPr/>
          <p:nvPr userDrawn="1"/>
        </p:nvSpPr>
        <p:spPr>
          <a:xfrm>
            <a:off x="19635569" y="-742652"/>
            <a:ext cx="5964423" cy="721859"/>
          </a:xfrm>
          <a:prstGeom prst="roundRect">
            <a:avLst/>
          </a:prstGeom>
          <a:solidFill>
            <a:srgbClr val="FFFF00"/>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CA" sz="2800" b="1" dirty="0" smtClean="0">
                <a:solidFill>
                  <a:schemeClr val="tx1"/>
                </a:solidFill>
              </a:rPr>
              <a:t>Project ID</a:t>
            </a:r>
            <a:endParaRPr lang="en-CA" sz="2800" b="1" dirty="0">
              <a:solidFill>
                <a:schemeClr val="tx1"/>
              </a:solidFill>
            </a:endParaRPr>
          </a:p>
        </p:txBody>
      </p:sp>
      <p:sp>
        <p:nvSpPr>
          <p:cNvPr id="22" name="Rounded Rectangle 21"/>
          <p:cNvSpPr/>
          <p:nvPr userDrawn="1"/>
        </p:nvSpPr>
        <p:spPr>
          <a:xfrm>
            <a:off x="28993420" y="218351"/>
            <a:ext cx="2623937" cy="648073"/>
          </a:xfrm>
          <a:prstGeom prst="roundRect">
            <a:avLst/>
          </a:prstGeom>
          <a:solidFill>
            <a:schemeClr val="bg1">
              <a:lumMod val="85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CA" sz="2800" b="1" dirty="0" smtClean="0">
                <a:solidFill>
                  <a:schemeClr val="tx1"/>
                </a:solidFill>
              </a:rPr>
              <a:t>YY-MM-DD </a:t>
            </a:r>
            <a:endParaRPr lang="en-CA" sz="2800" b="1" dirty="0">
              <a:solidFill>
                <a:schemeClr val="tx1"/>
              </a:solidFill>
            </a:endParaRPr>
          </a:p>
        </p:txBody>
      </p:sp>
      <p:sp>
        <p:nvSpPr>
          <p:cNvPr id="23" name="Rounded Rectangle 22"/>
          <p:cNvSpPr/>
          <p:nvPr userDrawn="1"/>
        </p:nvSpPr>
        <p:spPr>
          <a:xfrm>
            <a:off x="26242715" y="218351"/>
            <a:ext cx="2623937" cy="648073"/>
          </a:xfrm>
          <a:prstGeom prst="roundRect">
            <a:avLst/>
          </a:prstGeom>
          <a:solidFill>
            <a:schemeClr val="bg1">
              <a:lumMod val="85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CA" sz="2800" b="1" dirty="0" smtClean="0">
                <a:solidFill>
                  <a:schemeClr val="tx1"/>
                </a:solidFill>
              </a:rPr>
              <a:t>R1 </a:t>
            </a:r>
            <a:endParaRPr lang="en-CA" sz="2800" b="1" dirty="0">
              <a:solidFill>
                <a:schemeClr val="tx1"/>
              </a:solidFill>
            </a:endParaRPr>
          </a:p>
        </p:txBody>
      </p:sp>
      <p:sp>
        <p:nvSpPr>
          <p:cNvPr id="24" name="Rounded Rectangle 23"/>
          <p:cNvSpPr/>
          <p:nvPr userDrawn="1"/>
        </p:nvSpPr>
        <p:spPr>
          <a:xfrm>
            <a:off x="19485433" y="244365"/>
            <a:ext cx="6264696" cy="670766"/>
          </a:xfrm>
          <a:prstGeom prst="roundRect">
            <a:avLst/>
          </a:prstGeom>
          <a:solidFill>
            <a:schemeClr val="bg1">
              <a:lumMod val="85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lvl="0" algn="ctr"/>
            <a:r>
              <a:rPr lang="en-CA" sz="2800" b="1" dirty="0" smtClean="0">
                <a:solidFill>
                  <a:schemeClr val="tx1"/>
                </a:solidFill>
              </a:rPr>
              <a:t>123456789012345678901234567890</a:t>
            </a:r>
            <a:endParaRPr lang="en-CA" sz="2800" b="1" dirty="0">
              <a:solidFill>
                <a:schemeClr val="tx1"/>
              </a:solidFill>
            </a:endParaRPr>
          </a:p>
        </p:txBody>
      </p:sp>
      <p:sp>
        <p:nvSpPr>
          <p:cNvPr id="28" name="Rounded Rectangle 27"/>
          <p:cNvSpPr/>
          <p:nvPr userDrawn="1"/>
        </p:nvSpPr>
        <p:spPr>
          <a:xfrm>
            <a:off x="31881603" y="230578"/>
            <a:ext cx="2623937" cy="648073"/>
          </a:xfrm>
          <a:prstGeom prst="roundRect">
            <a:avLst/>
          </a:prstGeom>
          <a:solidFill>
            <a:schemeClr val="bg1">
              <a:lumMod val="85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CA" sz="2800" b="1" dirty="0" smtClean="0">
                <a:solidFill>
                  <a:schemeClr val="tx1"/>
                </a:solidFill>
              </a:rPr>
              <a:t>Page </a:t>
            </a:r>
            <a:endParaRPr lang="en-CA" sz="2800" b="1" dirty="0">
              <a:solidFill>
                <a:schemeClr val="tx1"/>
              </a:solidFill>
            </a:endParaRPr>
          </a:p>
        </p:txBody>
      </p:sp>
      <p:sp>
        <p:nvSpPr>
          <p:cNvPr id="29" name="Rounded Rectangle 28"/>
          <p:cNvSpPr/>
          <p:nvPr userDrawn="1"/>
        </p:nvSpPr>
        <p:spPr>
          <a:xfrm>
            <a:off x="34641238" y="230578"/>
            <a:ext cx="936104" cy="648073"/>
          </a:xfrm>
          <a:prstGeom prst="roundRect">
            <a:avLst/>
          </a:prstGeom>
          <a:solidFill>
            <a:schemeClr val="bg1">
              <a:lumMod val="85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CA" sz="2800" b="1" dirty="0" smtClean="0">
                <a:solidFill>
                  <a:schemeClr val="tx1"/>
                </a:solidFill>
              </a:rPr>
              <a:t>of </a:t>
            </a:r>
            <a:endParaRPr lang="en-CA" sz="2800" b="1" dirty="0">
              <a:solidFill>
                <a:schemeClr val="tx1"/>
              </a:solidFill>
            </a:endParaRPr>
          </a:p>
        </p:txBody>
      </p:sp>
      <p:sp>
        <p:nvSpPr>
          <p:cNvPr id="30" name="Rounded Rectangle 29"/>
          <p:cNvSpPr/>
          <p:nvPr userDrawn="1"/>
        </p:nvSpPr>
        <p:spPr>
          <a:xfrm>
            <a:off x="35719934" y="230578"/>
            <a:ext cx="2623937" cy="648073"/>
          </a:xfrm>
          <a:prstGeom prst="roundRect">
            <a:avLst/>
          </a:prstGeom>
          <a:solidFill>
            <a:schemeClr val="bg1">
              <a:lumMod val="85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CA" sz="2800" b="1" dirty="0" smtClean="0">
                <a:solidFill>
                  <a:schemeClr val="tx1"/>
                </a:solidFill>
              </a:rPr>
              <a:t>Page </a:t>
            </a:r>
            <a:endParaRPr lang="en-CA" sz="2800" b="1" dirty="0">
              <a:solidFill>
                <a:schemeClr val="tx1"/>
              </a:solidFill>
            </a:endParaRPr>
          </a:p>
        </p:txBody>
      </p:sp>
    </p:spTree>
    <p:extLst>
      <p:ext uri="{BB962C8B-B14F-4D97-AF65-F5344CB8AC3E}">
        <p14:creationId xmlns:p14="http://schemas.microsoft.com/office/powerpoint/2010/main" val="139631879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198112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7093610"/>
      </p:ext>
    </p:extLst>
  </p:cSld>
  <p:clrMap bg1="lt1" tx1="dk1" bg2="lt2" tx2="dk2" accent1="accent1" accent2="accent2" accent3="accent3" accent4="accent4" accent5="accent5" accent6="accent6" hlink="hlink" folHlink="folHlink"/>
  <p:sldLayoutIdLst>
    <p:sldLayoutId id="2147483720" r:id="rId1"/>
    <p:sldLayoutId id="2147483721" r:id="rId2"/>
  </p:sldLayoutIdLst>
  <p:timing>
    <p:tnLst>
      <p:par>
        <p:cTn id="1" dur="indefinite" restart="never" nodeType="tmRoot"/>
      </p:par>
    </p:tnLst>
  </p:timing>
  <p:txStyles>
    <p:titleStyle>
      <a:lvl1pPr algn="ctr" defTabSz="914308" rtl="0" eaLnBrk="1" latinLnBrk="0" hangingPunct="1">
        <a:spcBef>
          <a:spcPct val="0"/>
        </a:spcBef>
        <a:buNone/>
        <a:defRPr sz="4400" kern="1200">
          <a:solidFill>
            <a:schemeClr val="tx1"/>
          </a:solidFill>
          <a:latin typeface="+mj-lt"/>
          <a:ea typeface="+mj-ea"/>
          <a:cs typeface="+mj-cs"/>
        </a:defRPr>
      </a:lvl1pPr>
    </p:titleStyle>
    <p:bodyStyle>
      <a:lvl1pPr marL="342865" indent="-342865" algn="l" defTabSz="914308" rtl="0" eaLnBrk="1" latinLnBrk="0" hangingPunct="1">
        <a:spcBef>
          <a:spcPct val="20000"/>
        </a:spcBef>
        <a:buFont typeface="Arial" panose="020B0604020202020204" pitchFamily="34" charset="0"/>
        <a:buChar char="•"/>
        <a:defRPr sz="3199" kern="1200">
          <a:solidFill>
            <a:schemeClr val="tx1"/>
          </a:solidFill>
          <a:latin typeface="+mn-lt"/>
          <a:ea typeface="+mn-ea"/>
          <a:cs typeface="+mn-cs"/>
        </a:defRPr>
      </a:lvl1pPr>
      <a:lvl2pPr marL="742876" indent="-285722" algn="l" defTabSz="914308"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2884" indent="-228578" algn="l" defTabSz="914308"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040" indent="-228578" algn="l" defTabSz="914308" rtl="0" eaLnBrk="1" latinLnBrk="0" hangingPunct="1">
        <a:spcBef>
          <a:spcPct val="20000"/>
        </a:spcBef>
        <a:buFont typeface="Arial" panose="020B0604020202020204" pitchFamily="34" charset="0"/>
        <a:buChar char="–"/>
        <a:defRPr sz="2001" kern="1200">
          <a:solidFill>
            <a:schemeClr val="tx1"/>
          </a:solidFill>
          <a:latin typeface="+mn-lt"/>
          <a:ea typeface="+mn-ea"/>
          <a:cs typeface="+mn-cs"/>
        </a:defRPr>
      </a:lvl4pPr>
      <a:lvl5pPr marL="2057196" indent="-228578" algn="l" defTabSz="914308" rtl="0" eaLnBrk="1" latinLnBrk="0" hangingPunct="1">
        <a:spcBef>
          <a:spcPct val="20000"/>
        </a:spcBef>
        <a:buFont typeface="Arial" panose="020B0604020202020204" pitchFamily="34" charset="0"/>
        <a:buChar char="»"/>
        <a:defRPr sz="2001" kern="1200">
          <a:solidFill>
            <a:schemeClr val="tx1"/>
          </a:solidFill>
          <a:latin typeface="+mn-lt"/>
          <a:ea typeface="+mn-ea"/>
          <a:cs typeface="+mn-cs"/>
        </a:defRPr>
      </a:lvl5pPr>
      <a:lvl6pPr marL="2514349" indent="-228578" algn="l" defTabSz="914308" rtl="0" eaLnBrk="1" latinLnBrk="0" hangingPunct="1">
        <a:spcBef>
          <a:spcPct val="20000"/>
        </a:spcBef>
        <a:buFont typeface="Arial" panose="020B0604020202020204" pitchFamily="34" charset="0"/>
        <a:buChar char="•"/>
        <a:defRPr sz="2001" kern="1200">
          <a:solidFill>
            <a:schemeClr val="tx1"/>
          </a:solidFill>
          <a:latin typeface="+mn-lt"/>
          <a:ea typeface="+mn-ea"/>
          <a:cs typeface="+mn-cs"/>
        </a:defRPr>
      </a:lvl6pPr>
      <a:lvl7pPr marL="2971505" indent="-228578" algn="l" defTabSz="914308" rtl="0" eaLnBrk="1" latinLnBrk="0" hangingPunct="1">
        <a:spcBef>
          <a:spcPct val="20000"/>
        </a:spcBef>
        <a:buFont typeface="Arial" panose="020B0604020202020204" pitchFamily="34" charset="0"/>
        <a:buChar char="•"/>
        <a:defRPr sz="2001" kern="1200">
          <a:solidFill>
            <a:schemeClr val="tx1"/>
          </a:solidFill>
          <a:latin typeface="+mn-lt"/>
          <a:ea typeface="+mn-ea"/>
          <a:cs typeface="+mn-cs"/>
        </a:defRPr>
      </a:lvl7pPr>
      <a:lvl8pPr marL="3428659" indent="-228578" algn="l" defTabSz="914308" rtl="0" eaLnBrk="1" latinLnBrk="0" hangingPunct="1">
        <a:spcBef>
          <a:spcPct val="20000"/>
        </a:spcBef>
        <a:buFont typeface="Arial" panose="020B0604020202020204" pitchFamily="34" charset="0"/>
        <a:buChar char="•"/>
        <a:defRPr sz="2001" kern="1200">
          <a:solidFill>
            <a:schemeClr val="tx1"/>
          </a:solidFill>
          <a:latin typeface="+mn-lt"/>
          <a:ea typeface="+mn-ea"/>
          <a:cs typeface="+mn-cs"/>
        </a:defRPr>
      </a:lvl8pPr>
      <a:lvl9pPr marL="3885813" indent="-228578" algn="l" defTabSz="914308" rtl="0" eaLnBrk="1" latinLnBrk="0" hangingPunct="1">
        <a:spcBef>
          <a:spcPct val="20000"/>
        </a:spcBef>
        <a:buFont typeface="Arial" panose="020B0604020202020204" pitchFamily="34" charset="0"/>
        <a:buChar char="•"/>
        <a:defRPr sz="2001" kern="1200">
          <a:solidFill>
            <a:schemeClr val="tx1"/>
          </a:solidFill>
          <a:latin typeface="+mn-lt"/>
          <a:ea typeface="+mn-ea"/>
          <a:cs typeface="+mn-cs"/>
        </a:defRPr>
      </a:lvl9pPr>
    </p:bodyStyle>
    <p:otherStyle>
      <a:defPPr>
        <a:defRPr lang="en-US"/>
      </a:defPPr>
      <a:lvl1pPr marL="0" algn="l" defTabSz="914308" rtl="0" eaLnBrk="1" latinLnBrk="0" hangingPunct="1">
        <a:defRPr sz="1801" kern="1200">
          <a:solidFill>
            <a:schemeClr val="tx1"/>
          </a:solidFill>
          <a:latin typeface="+mn-lt"/>
          <a:ea typeface="+mn-ea"/>
          <a:cs typeface="+mn-cs"/>
        </a:defRPr>
      </a:lvl1pPr>
      <a:lvl2pPr marL="457157" algn="l" defTabSz="914308" rtl="0" eaLnBrk="1" latinLnBrk="0" hangingPunct="1">
        <a:defRPr sz="1801" kern="1200">
          <a:solidFill>
            <a:schemeClr val="tx1"/>
          </a:solidFill>
          <a:latin typeface="+mn-lt"/>
          <a:ea typeface="+mn-ea"/>
          <a:cs typeface="+mn-cs"/>
        </a:defRPr>
      </a:lvl2pPr>
      <a:lvl3pPr marL="914308" algn="l" defTabSz="914308" rtl="0" eaLnBrk="1" latinLnBrk="0" hangingPunct="1">
        <a:defRPr sz="1801" kern="1200">
          <a:solidFill>
            <a:schemeClr val="tx1"/>
          </a:solidFill>
          <a:latin typeface="+mn-lt"/>
          <a:ea typeface="+mn-ea"/>
          <a:cs typeface="+mn-cs"/>
        </a:defRPr>
      </a:lvl3pPr>
      <a:lvl4pPr marL="1371463" algn="l" defTabSz="914308" rtl="0" eaLnBrk="1" latinLnBrk="0" hangingPunct="1">
        <a:defRPr sz="1801" kern="1200">
          <a:solidFill>
            <a:schemeClr val="tx1"/>
          </a:solidFill>
          <a:latin typeface="+mn-lt"/>
          <a:ea typeface="+mn-ea"/>
          <a:cs typeface="+mn-cs"/>
        </a:defRPr>
      </a:lvl4pPr>
      <a:lvl5pPr marL="1828618" algn="l" defTabSz="914308" rtl="0" eaLnBrk="1" latinLnBrk="0" hangingPunct="1">
        <a:defRPr sz="1801" kern="1200">
          <a:solidFill>
            <a:schemeClr val="tx1"/>
          </a:solidFill>
          <a:latin typeface="+mn-lt"/>
          <a:ea typeface="+mn-ea"/>
          <a:cs typeface="+mn-cs"/>
        </a:defRPr>
      </a:lvl5pPr>
      <a:lvl6pPr marL="2285773" algn="l" defTabSz="914308" rtl="0" eaLnBrk="1" latinLnBrk="0" hangingPunct="1">
        <a:defRPr sz="1801" kern="1200">
          <a:solidFill>
            <a:schemeClr val="tx1"/>
          </a:solidFill>
          <a:latin typeface="+mn-lt"/>
          <a:ea typeface="+mn-ea"/>
          <a:cs typeface="+mn-cs"/>
        </a:defRPr>
      </a:lvl6pPr>
      <a:lvl7pPr marL="2742926" algn="l" defTabSz="914308" rtl="0" eaLnBrk="1" latinLnBrk="0" hangingPunct="1">
        <a:defRPr sz="1801" kern="1200">
          <a:solidFill>
            <a:schemeClr val="tx1"/>
          </a:solidFill>
          <a:latin typeface="+mn-lt"/>
          <a:ea typeface="+mn-ea"/>
          <a:cs typeface="+mn-cs"/>
        </a:defRPr>
      </a:lvl7pPr>
      <a:lvl8pPr marL="3200081" algn="l" defTabSz="914308" rtl="0" eaLnBrk="1" latinLnBrk="0" hangingPunct="1">
        <a:defRPr sz="1801" kern="1200">
          <a:solidFill>
            <a:schemeClr val="tx1"/>
          </a:solidFill>
          <a:latin typeface="+mn-lt"/>
          <a:ea typeface="+mn-ea"/>
          <a:cs typeface="+mn-cs"/>
        </a:defRPr>
      </a:lvl8pPr>
      <a:lvl9pPr marL="3657233" algn="l" defTabSz="914308"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emf"/><Relationship Id="rId9" Type="http://schemas.openxmlformats.org/officeDocument/2006/relationships/image" Target="../media/image28.png"/></Relationships>
</file>

<file path=ppt/slides/_rels/slide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p:cNvSpPr txBox="1"/>
          <p:nvPr/>
        </p:nvSpPr>
        <p:spPr>
          <a:xfrm>
            <a:off x="495500" y="530846"/>
            <a:ext cx="4320480" cy="1080120"/>
          </a:xfrm>
          <a:prstGeom prst="rect">
            <a:avLst/>
          </a:prstGeom>
          <a:noFill/>
        </p:spPr>
        <p:txBody>
          <a:bodyPr wrap="square" rtlCol="0">
            <a:spAutoFit/>
          </a:bodyPr>
          <a:lstStyle/>
          <a:p>
            <a:r>
              <a:rPr lang="en-CA" dirty="0" smtClean="0"/>
              <a:t>Independent</a:t>
            </a:r>
            <a:endParaRPr lang="en-CA" dirty="0"/>
          </a:p>
        </p:txBody>
      </p:sp>
      <p:sp>
        <p:nvSpPr>
          <p:cNvPr id="64" name="TextBox 63"/>
          <p:cNvSpPr txBox="1"/>
          <p:nvPr/>
        </p:nvSpPr>
        <p:spPr>
          <a:xfrm>
            <a:off x="20009668" y="2272836"/>
            <a:ext cx="14329592" cy="6463308"/>
          </a:xfrm>
          <a:prstGeom prst="rect">
            <a:avLst/>
          </a:prstGeom>
          <a:noFill/>
        </p:spPr>
        <p:txBody>
          <a:bodyPr wrap="square" rtlCol="0">
            <a:spAutoFit/>
          </a:bodyPr>
          <a:lstStyle/>
          <a:p>
            <a:r>
              <a:rPr lang="en-CA" sz="1800" dirty="0" smtClean="0">
                <a:solidFill>
                  <a:srgbClr val="00B050"/>
                </a:solidFill>
              </a:rPr>
              <a:t>Pros:</a:t>
            </a:r>
          </a:p>
          <a:p>
            <a:pPr marL="857250" indent="-857250">
              <a:buFontTx/>
              <a:buChar char="-"/>
            </a:pPr>
            <a:r>
              <a:rPr lang="en-CA" sz="1800" dirty="0" smtClean="0"/>
              <a:t>All-in-one file</a:t>
            </a:r>
          </a:p>
          <a:p>
            <a:pPr marL="857250" indent="-857250">
              <a:buFontTx/>
              <a:buChar char="-"/>
            </a:pPr>
            <a:r>
              <a:rPr lang="en-CA" sz="1800" dirty="0" smtClean="0"/>
              <a:t>Security</a:t>
            </a:r>
          </a:p>
          <a:p>
            <a:pPr marL="857250" indent="-857250">
              <a:buFontTx/>
              <a:buChar char="-"/>
            </a:pPr>
            <a:r>
              <a:rPr lang="en-CA" sz="1800" dirty="0" smtClean="0"/>
              <a:t>Easy to transfer to others because 1 file instead of 4-10…</a:t>
            </a:r>
          </a:p>
          <a:p>
            <a:r>
              <a:rPr lang="en-CA" sz="1800" dirty="0" smtClean="0">
                <a:solidFill>
                  <a:srgbClr val="FF0000"/>
                </a:solidFill>
              </a:rPr>
              <a:t>Cons:</a:t>
            </a:r>
          </a:p>
          <a:p>
            <a:pPr marL="857250" indent="-857250">
              <a:buFontTx/>
              <a:buChar char="-"/>
            </a:pPr>
            <a:r>
              <a:rPr lang="en-CA" sz="1800" dirty="0" smtClean="0"/>
              <a:t>Messy due to in one file</a:t>
            </a:r>
          </a:p>
          <a:p>
            <a:pPr marL="857250" indent="-857250">
              <a:buFontTx/>
              <a:buChar char="-"/>
            </a:pPr>
            <a:r>
              <a:rPr lang="en-CA" sz="1800" dirty="0" smtClean="0"/>
              <a:t>Difficult to find what you need</a:t>
            </a:r>
          </a:p>
          <a:p>
            <a:pPr marL="857250" indent="-857250">
              <a:buFontTx/>
              <a:buChar char="-"/>
            </a:pPr>
            <a:r>
              <a:rPr lang="en-CA" sz="1800" dirty="0" smtClean="0"/>
              <a:t>Complexity increases due to overlapping of methods throughout classes</a:t>
            </a:r>
          </a:p>
          <a:p>
            <a:pPr marL="857250" indent="-857250">
              <a:buFontTx/>
              <a:buChar char="-"/>
            </a:pPr>
            <a:r>
              <a:rPr lang="en-CA" sz="1800" dirty="0" smtClean="0"/>
              <a:t>Must maintain strict organization</a:t>
            </a:r>
          </a:p>
          <a:p>
            <a:pPr marL="857250" indent="-857250">
              <a:buFontTx/>
              <a:buChar char="-"/>
            </a:pPr>
            <a:endParaRPr lang="en-CA" sz="1800" dirty="0" smtClean="0"/>
          </a:p>
          <a:p>
            <a:pPr marL="857250" indent="-857250">
              <a:buFontTx/>
              <a:buChar char="-"/>
            </a:pPr>
            <a:endParaRPr lang="en-CA" sz="1800" dirty="0"/>
          </a:p>
          <a:p>
            <a:r>
              <a:rPr lang="en-CA" sz="1800" b="1" dirty="0" smtClean="0"/>
              <a:t>Lines of code: </a:t>
            </a:r>
            <a:r>
              <a:rPr lang="en-CA" sz="1800" dirty="0" smtClean="0"/>
              <a:t>356</a:t>
            </a:r>
          </a:p>
          <a:p>
            <a:endParaRPr lang="en-CA" sz="1800" b="1" dirty="0"/>
          </a:p>
          <a:p>
            <a:r>
              <a:rPr lang="en-CA" sz="1800" b="1" dirty="0" smtClean="0"/>
              <a:t>Outside Interaction:</a:t>
            </a:r>
          </a:p>
          <a:p>
            <a:r>
              <a:rPr lang="en-CA" sz="1800" dirty="0" smtClean="0"/>
              <a:t>Only interacts with a DSP Class which runs this page and set’s the CSS</a:t>
            </a:r>
          </a:p>
          <a:p>
            <a:endParaRPr lang="en-CA" sz="1800" dirty="0"/>
          </a:p>
          <a:p>
            <a:r>
              <a:rPr lang="en-CA" sz="1800" b="1" dirty="0" smtClean="0"/>
              <a:t>Medium size code explanation:</a:t>
            </a:r>
          </a:p>
          <a:p>
            <a:r>
              <a:rPr lang="en-CA" sz="1800" dirty="0" smtClean="0"/>
              <a:t>Inside the class are global variables defined that are used through out the methods.</a:t>
            </a:r>
          </a:p>
          <a:p>
            <a:r>
              <a:rPr lang="en-CA" sz="1800" dirty="0"/>
              <a:t>r</a:t>
            </a:r>
            <a:r>
              <a:rPr lang="en-CA" sz="1800" dirty="0" smtClean="0"/>
              <a:t>evisionLogScene() is the primary method that calls the other methods and sets Objects to the scene.  Within revisionLogScene(), it creates a layout which is where it creates all of the necessary nodes (buttons, labels, text fields, etc.) on the screen and displays it. All button functionality is also given within the primary method. Below this method is an accumulation of methods that aid in declaring these objects. There is a button() method, label() method, </a:t>
            </a:r>
            <a:r>
              <a:rPr lang="en-CA" sz="1800" dirty="0" err="1" smtClean="0"/>
              <a:t>textfield</a:t>
            </a:r>
            <a:r>
              <a:rPr lang="en-CA" sz="1800" dirty="0" smtClean="0"/>
              <a:t>() method, and </a:t>
            </a:r>
            <a:r>
              <a:rPr lang="en-CA" sz="1800" dirty="0" err="1" smtClean="0"/>
              <a:t>LineBlackNoFill</a:t>
            </a:r>
            <a:r>
              <a:rPr lang="en-CA" sz="1800" dirty="0" smtClean="0"/>
              <a:t>() method (creates a line). All of these methods, excluding the </a:t>
            </a:r>
            <a:r>
              <a:rPr lang="en-CA" sz="1800" dirty="0" err="1" smtClean="0"/>
              <a:t>textfield</a:t>
            </a:r>
            <a:r>
              <a:rPr lang="en-CA" sz="1800" dirty="0" smtClean="0"/>
              <a:t>() and </a:t>
            </a:r>
            <a:r>
              <a:rPr lang="en-CA" sz="1800" dirty="0" err="1" smtClean="0"/>
              <a:t>LineBlackNoFill</a:t>
            </a:r>
            <a:r>
              <a:rPr lang="en-CA" sz="1800" dirty="0" smtClean="0"/>
              <a:t>() methods, have overloading variants to increase flexibility in creating nodes.</a:t>
            </a:r>
          </a:p>
        </p:txBody>
      </p:sp>
      <p:sp>
        <p:nvSpPr>
          <p:cNvPr id="65" name="TextBox 64"/>
          <p:cNvSpPr txBox="1"/>
          <p:nvPr/>
        </p:nvSpPr>
        <p:spPr>
          <a:xfrm>
            <a:off x="680486" y="2278114"/>
            <a:ext cx="2664296" cy="707886"/>
          </a:xfrm>
          <a:prstGeom prst="rect">
            <a:avLst/>
          </a:prstGeom>
          <a:noFill/>
        </p:spPr>
        <p:txBody>
          <a:bodyPr wrap="square" rtlCol="0">
            <a:spAutoFit/>
          </a:bodyPr>
          <a:lstStyle/>
          <a:p>
            <a:r>
              <a:rPr lang="en-CA" sz="2000" dirty="0" err="1" smtClean="0"/>
              <a:t>RevisionLog</a:t>
            </a:r>
            <a:r>
              <a:rPr lang="en-CA" sz="2000" dirty="0" smtClean="0"/>
              <a:t> Class</a:t>
            </a:r>
          </a:p>
          <a:p>
            <a:endParaRPr lang="en-CA" sz="2000" dirty="0"/>
          </a:p>
        </p:txBody>
      </p:sp>
      <p:grpSp>
        <p:nvGrpSpPr>
          <p:cNvPr id="73" name="Group 72"/>
          <p:cNvGrpSpPr/>
          <p:nvPr/>
        </p:nvGrpSpPr>
        <p:grpSpPr>
          <a:xfrm>
            <a:off x="711093" y="3653148"/>
            <a:ext cx="9649072" cy="17645307"/>
            <a:chOff x="14141016" y="-19905065"/>
            <a:chExt cx="18288000" cy="45768365"/>
          </a:xfrm>
        </p:grpSpPr>
        <p:grpSp>
          <p:nvGrpSpPr>
            <p:cNvPr id="71" name="Group 70"/>
            <p:cNvGrpSpPr/>
            <p:nvPr/>
          </p:nvGrpSpPr>
          <p:grpSpPr>
            <a:xfrm>
              <a:off x="14141016" y="-19905065"/>
              <a:ext cx="18288000" cy="43752141"/>
              <a:chOff x="10361612" y="6795541"/>
              <a:chExt cx="18288000" cy="43752141"/>
            </a:xfrm>
          </p:grpSpPr>
          <p:pic>
            <p:nvPicPr>
              <p:cNvPr id="66" name="Picture 65"/>
              <p:cNvPicPr>
                <a:picLocks noChangeAspect="1"/>
              </p:cNvPicPr>
              <p:nvPr/>
            </p:nvPicPr>
            <p:blipFill rotWithShape="1">
              <a:blip r:embed="rId2"/>
              <a:srcRect t="8240" b="4640"/>
              <a:stretch/>
            </p:blipFill>
            <p:spPr>
              <a:xfrm>
                <a:off x="10361612" y="6795541"/>
                <a:ext cx="18288000" cy="8712969"/>
              </a:xfrm>
              <a:prstGeom prst="rect">
                <a:avLst/>
              </a:prstGeom>
            </p:spPr>
          </p:pic>
          <p:pic>
            <p:nvPicPr>
              <p:cNvPr id="67" name="Picture 66"/>
              <p:cNvPicPr>
                <a:picLocks noChangeAspect="1"/>
              </p:cNvPicPr>
              <p:nvPr/>
            </p:nvPicPr>
            <p:blipFill rotWithShape="1">
              <a:blip r:embed="rId3"/>
              <a:srcRect t="8961" b="2481"/>
              <a:stretch/>
            </p:blipFill>
            <p:spPr>
              <a:xfrm>
                <a:off x="10361612" y="15508510"/>
                <a:ext cx="18288000" cy="8856985"/>
              </a:xfrm>
              <a:prstGeom prst="rect">
                <a:avLst/>
              </a:prstGeom>
            </p:spPr>
          </p:pic>
          <p:pic>
            <p:nvPicPr>
              <p:cNvPr id="68" name="Picture 67"/>
              <p:cNvPicPr>
                <a:picLocks noChangeAspect="1"/>
              </p:cNvPicPr>
              <p:nvPr/>
            </p:nvPicPr>
            <p:blipFill rotWithShape="1">
              <a:blip r:embed="rId4"/>
              <a:srcRect t="7520" b="6800"/>
              <a:stretch/>
            </p:blipFill>
            <p:spPr>
              <a:xfrm>
                <a:off x="10361612" y="24351131"/>
                <a:ext cx="18288000" cy="8568953"/>
              </a:xfrm>
              <a:prstGeom prst="rect">
                <a:avLst/>
              </a:prstGeom>
            </p:spPr>
          </p:pic>
          <p:pic>
            <p:nvPicPr>
              <p:cNvPr id="69" name="Picture 68"/>
              <p:cNvPicPr>
                <a:picLocks noChangeAspect="1"/>
              </p:cNvPicPr>
              <p:nvPr/>
            </p:nvPicPr>
            <p:blipFill rotWithShape="1">
              <a:blip r:embed="rId5"/>
              <a:srcRect t="7920" b="4241"/>
              <a:stretch/>
            </p:blipFill>
            <p:spPr>
              <a:xfrm>
                <a:off x="10361612" y="32920084"/>
                <a:ext cx="18288000" cy="8784976"/>
              </a:xfrm>
              <a:prstGeom prst="rect">
                <a:avLst/>
              </a:prstGeom>
            </p:spPr>
          </p:pic>
          <p:pic>
            <p:nvPicPr>
              <p:cNvPr id="70" name="Picture 69"/>
              <p:cNvPicPr>
                <a:picLocks noChangeAspect="1"/>
              </p:cNvPicPr>
              <p:nvPr/>
            </p:nvPicPr>
            <p:blipFill rotWithShape="1">
              <a:blip r:embed="rId6"/>
              <a:srcRect t="6800" b="5361"/>
              <a:stretch/>
            </p:blipFill>
            <p:spPr>
              <a:xfrm>
                <a:off x="10361612" y="41762705"/>
                <a:ext cx="18288000" cy="8784977"/>
              </a:xfrm>
              <a:prstGeom prst="rect">
                <a:avLst/>
              </a:prstGeom>
            </p:spPr>
          </p:pic>
        </p:grpSp>
        <p:pic>
          <p:nvPicPr>
            <p:cNvPr id="72" name="Picture 71"/>
            <p:cNvPicPr>
              <a:picLocks noChangeAspect="1"/>
            </p:cNvPicPr>
            <p:nvPr/>
          </p:nvPicPr>
          <p:blipFill rotWithShape="1">
            <a:blip r:embed="rId7"/>
            <a:srcRect t="12959" b="66881"/>
            <a:stretch/>
          </p:blipFill>
          <p:spPr>
            <a:xfrm>
              <a:off x="14141016" y="23847076"/>
              <a:ext cx="18288000" cy="2016224"/>
            </a:xfrm>
            <a:prstGeom prst="rect">
              <a:avLst/>
            </a:prstGeom>
          </p:spPr>
        </p:pic>
      </p:grpSp>
    </p:spTree>
    <p:extLst>
      <p:ext uri="{BB962C8B-B14F-4D97-AF65-F5344CB8AC3E}">
        <p14:creationId xmlns:p14="http://schemas.microsoft.com/office/powerpoint/2010/main" val="6151021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4190496" y="507708"/>
            <a:ext cx="10945216" cy="2308324"/>
          </a:xfrm>
          <a:prstGeom prst="rect">
            <a:avLst/>
          </a:prstGeom>
          <a:noFill/>
        </p:spPr>
        <p:txBody>
          <a:bodyPr wrap="square" rtlCol="0">
            <a:spAutoFit/>
          </a:bodyPr>
          <a:lstStyle/>
          <a:p>
            <a:r>
              <a:rPr lang="en-CA" sz="1800" dirty="0" smtClean="0">
                <a:solidFill>
                  <a:srgbClr val="00B050"/>
                </a:solidFill>
              </a:rPr>
              <a:t>Pros</a:t>
            </a:r>
            <a:r>
              <a:rPr lang="en-CA" sz="1800" dirty="0" smtClean="0"/>
              <a:t>:</a:t>
            </a:r>
          </a:p>
          <a:p>
            <a:pPr marL="857250" indent="-857250">
              <a:buFontTx/>
              <a:buChar char="-"/>
            </a:pPr>
            <a:r>
              <a:rPr lang="en-CA" sz="1800" dirty="0" smtClean="0"/>
              <a:t>Efficient</a:t>
            </a:r>
          </a:p>
          <a:p>
            <a:pPr marL="857250" indent="-857250">
              <a:buFontTx/>
              <a:buChar char="-"/>
            </a:pPr>
            <a:r>
              <a:rPr lang="en-CA" sz="1800" dirty="0" smtClean="0"/>
              <a:t>Easy to read/understand</a:t>
            </a:r>
          </a:p>
          <a:p>
            <a:pPr marL="857250" indent="-857250">
              <a:buFontTx/>
              <a:buChar char="-"/>
            </a:pPr>
            <a:r>
              <a:rPr lang="en-CA" sz="1800" dirty="0" smtClean="0"/>
              <a:t>Other Classes use common classes to reduce complexity</a:t>
            </a:r>
          </a:p>
          <a:p>
            <a:r>
              <a:rPr lang="en-CA" sz="1800" dirty="0" smtClean="0">
                <a:solidFill>
                  <a:srgbClr val="FF0000"/>
                </a:solidFill>
              </a:rPr>
              <a:t>Cons:</a:t>
            </a:r>
          </a:p>
          <a:p>
            <a:pPr marL="857250" indent="-857250">
              <a:buFontTx/>
              <a:buChar char="-"/>
            </a:pPr>
            <a:r>
              <a:rPr lang="en-CA" sz="1800" dirty="0" smtClean="0"/>
              <a:t>Multiple classes</a:t>
            </a:r>
          </a:p>
          <a:p>
            <a:pPr marL="857250" indent="-857250">
              <a:buFontTx/>
              <a:buChar char="-"/>
            </a:pPr>
            <a:r>
              <a:rPr lang="en-CA" sz="1800" dirty="0" smtClean="0"/>
              <a:t>Difficult to transfer classes</a:t>
            </a:r>
          </a:p>
          <a:p>
            <a:pPr marL="857250" indent="-857250">
              <a:buFontTx/>
              <a:buChar char="-"/>
            </a:pPr>
            <a:endParaRPr lang="en-CA" sz="1800" dirty="0"/>
          </a:p>
        </p:txBody>
      </p:sp>
      <p:sp>
        <p:nvSpPr>
          <p:cNvPr id="15" name="TextBox 14"/>
          <p:cNvSpPr txBox="1"/>
          <p:nvPr/>
        </p:nvSpPr>
        <p:spPr>
          <a:xfrm>
            <a:off x="4606156" y="162367"/>
            <a:ext cx="1973808" cy="1046120"/>
          </a:xfrm>
          <a:prstGeom prst="rect">
            <a:avLst/>
          </a:prstGeom>
          <a:noFill/>
        </p:spPr>
        <p:txBody>
          <a:bodyPr wrap="square" rtlCol="0">
            <a:spAutoFit/>
          </a:bodyPr>
          <a:lstStyle/>
          <a:p>
            <a:pPr algn="ctr"/>
            <a:r>
              <a:rPr lang="en-CA" dirty="0" smtClean="0"/>
              <a:t>Semi</a:t>
            </a:r>
            <a:endParaRPr lang="en-CA" dirty="0"/>
          </a:p>
        </p:txBody>
      </p:sp>
      <p:sp>
        <p:nvSpPr>
          <p:cNvPr id="16" name="TextBox 15"/>
          <p:cNvSpPr txBox="1"/>
          <p:nvPr/>
        </p:nvSpPr>
        <p:spPr>
          <a:xfrm>
            <a:off x="573708" y="1034902"/>
            <a:ext cx="3810224" cy="400110"/>
          </a:xfrm>
          <a:prstGeom prst="rect">
            <a:avLst/>
          </a:prstGeom>
          <a:noFill/>
        </p:spPr>
        <p:txBody>
          <a:bodyPr wrap="square" rtlCol="0">
            <a:spAutoFit/>
          </a:bodyPr>
          <a:lstStyle/>
          <a:p>
            <a:r>
              <a:rPr lang="en-CA" sz="2000" dirty="0" err="1" smtClean="0"/>
              <a:t>BorderClass</a:t>
            </a:r>
            <a:endParaRPr lang="en-CA" sz="2000" dirty="0"/>
          </a:p>
        </p:txBody>
      </p:sp>
      <p:sp>
        <p:nvSpPr>
          <p:cNvPr id="17" name="TextBox 16"/>
          <p:cNvSpPr txBox="1"/>
          <p:nvPr/>
        </p:nvSpPr>
        <p:spPr>
          <a:xfrm>
            <a:off x="927548" y="4139151"/>
            <a:ext cx="3096344" cy="400110"/>
          </a:xfrm>
          <a:prstGeom prst="rect">
            <a:avLst/>
          </a:prstGeom>
          <a:noFill/>
        </p:spPr>
        <p:txBody>
          <a:bodyPr wrap="square" rtlCol="0">
            <a:spAutoFit/>
          </a:bodyPr>
          <a:lstStyle/>
          <a:p>
            <a:r>
              <a:rPr lang="en-CA" sz="2000" dirty="0" err="1" smtClean="0"/>
              <a:t>ButtonClass</a:t>
            </a:r>
            <a:endParaRPr lang="en-CA" sz="2000" dirty="0"/>
          </a:p>
        </p:txBody>
      </p:sp>
      <p:sp>
        <p:nvSpPr>
          <p:cNvPr id="18" name="TextBox 17"/>
          <p:cNvSpPr txBox="1"/>
          <p:nvPr/>
        </p:nvSpPr>
        <p:spPr>
          <a:xfrm>
            <a:off x="657203" y="7874323"/>
            <a:ext cx="3096344" cy="400110"/>
          </a:xfrm>
          <a:prstGeom prst="rect">
            <a:avLst/>
          </a:prstGeom>
          <a:noFill/>
        </p:spPr>
        <p:txBody>
          <a:bodyPr wrap="square" rtlCol="0">
            <a:spAutoFit/>
          </a:bodyPr>
          <a:lstStyle/>
          <a:p>
            <a:r>
              <a:rPr lang="en-CA" sz="2000" dirty="0" err="1" smtClean="0"/>
              <a:t>LabelClass</a:t>
            </a:r>
            <a:endParaRPr lang="en-CA" sz="2000" dirty="0"/>
          </a:p>
        </p:txBody>
      </p:sp>
      <p:sp>
        <p:nvSpPr>
          <p:cNvPr id="19" name="TextBox 18"/>
          <p:cNvSpPr txBox="1"/>
          <p:nvPr/>
        </p:nvSpPr>
        <p:spPr>
          <a:xfrm>
            <a:off x="639516" y="11535890"/>
            <a:ext cx="2592288" cy="400110"/>
          </a:xfrm>
          <a:prstGeom prst="rect">
            <a:avLst/>
          </a:prstGeom>
          <a:noFill/>
        </p:spPr>
        <p:txBody>
          <a:bodyPr wrap="square" rtlCol="0">
            <a:spAutoFit/>
          </a:bodyPr>
          <a:lstStyle/>
          <a:p>
            <a:r>
              <a:rPr lang="en-CA" sz="2000" dirty="0" err="1" smtClean="0"/>
              <a:t>TextFieldClass</a:t>
            </a:r>
            <a:endParaRPr lang="en-CA" sz="2000" dirty="0"/>
          </a:p>
        </p:txBody>
      </p:sp>
      <p:sp>
        <p:nvSpPr>
          <p:cNvPr id="20" name="TextBox 19"/>
          <p:cNvSpPr txBox="1"/>
          <p:nvPr/>
        </p:nvSpPr>
        <p:spPr>
          <a:xfrm>
            <a:off x="10127311" y="3571021"/>
            <a:ext cx="3096344" cy="400110"/>
          </a:xfrm>
          <a:prstGeom prst="rect">
            <a:avLst/>
          </a:prstGeom>
          <a:noFill/>
        </p:spPr>
        <p:txBody>
          <a:bodyPr wrap="square" rtlCol="0">
            <a:spAutoFit/>
          </a:bodyPr>
          <a:lstStyle/>
          <a:p>
            <a:r>
              <a:rPr lang="en-CA" sz="2000" dirty="0" err="1" smtClean="0"/>
              <a:t>RevisionLog</a:t>
            </a:r>
            <a:endParaRPr lang="en-CA" sz="2000" dirty="0"/>
          </a:p>
        </p:txBody>
      </p:sp>
      <p:sp>
        <p:nvSpPr>
          <p:cNvPr id="21" name="TextBox 20"/>
          <p:cNvSpPr txBox="1"/>
          <p:nvPr/>
        </p:nvSpPr>
        <p:spPr>
          <a:xfrm>
            <a:off x="24190496" y="5080518"/>
            <a:ext cx="14329592" cy="6740307"/>
          </a:xfrm>
          <a:prstGeom prst="rect">
            <a:avLst/>
          </a:prstGeom>
          <a:noFill/>
        </p:spPr>
        <p:txBody>
          <a:bodyPr wrap="square" rtlCol="0">
            <a:spAutoFit/>
          </a:bodyPr>
          <a:lstStyle/>
          <a:p>
            <a:r>
              <a:rPr lang="en-CA" sz="1800" b="1" dirty="0" smtClean="0"/>
              <a:t>Lines of code: </a:t>
            </a:r>
            <a:r>
              <a:rPr lang="en-CA" sz="1800" dirty="0" smtClean="0"/>
              <a:t>Total: 361</a:t>
            </a:r>
          </a:p>
          <a:p>
            <a:r>
              <a:rPr lang="en-CA" sz="1800" dirty="0" err="1" smtClean="0"/>
              <a:t>BorderClass</a:t>
            </a:r>
            <a:r>
              <a:rPr lang="en-CA" sz="1800" dirty="0" smtClean="0"/>
              <a:t>: 23 lines</a:t>
            </a:r>
          </a:p>
          <a:p>
            <a:r>
              <a:rPr lang="en-CA" sz="1800" dirty="0" err="1" smtClean="0"/>
              <a:t>ButtonClass</a:t>
            </a:r>
            <a:r>
              <a:rPr lang="en-CA" sz="1800" dirty="0" smtClean="0"/>
              <a:t>: 33 lines</a:t>
            </a:r>
          </a:p>
          <a:p>
            <a:r>
              <a:rPr lang="en-CA" sz="1800" dirty="0" err="1" smtClean="0"/>
              <a:t>LabelClass</a:t>
            </a:r>
            <a:r>
              <a:rPr lang="en-CA" sz="1800" dirty="0" smtClean="0"/>
              <a:t>: 41 lines</a:t>
            </a:r>
          </a:p>
          <a:p>
            <a:r>
              <a:rPr lang="en-CA" sz="1800" dirty="0" err="1" smtClean="0"/>
              <a:t>TextfieldClass</a:t>
            </a:r>
            <a:r>
              <a:rPr lang="en-CA" sz="1800" dirty="0" smtClean="0"/>
              <a:t>: 103 lines</a:t>
            </a:r>
          </a:p>
          <a:p>
            <a:r>
              <a:rPr lang="en-CA" sz="1800" dirty="0" err="1" smtClean="0"/>
              <a:t>RevisionLog</a:t>
            </a:r>
            <a:r>
              <a:rPr lang="en-CA" sz="1800" dirty="0" smtClean="0"/>
              <a:t>: 161 lines</a:t>
            </a:r>
          </a:p>
          <a:p>
            <a:endParaRPr lang="en-CA" sz="1800" b="1" dirty="0"/>
          </a:p>
          <a:p>
            <a:r>
              <a:rPr lang="en-CA" sz="1800" b="1" dirty="0" smtClean="0"/>
              <a:t>Outside Interaction:</a:t>
            </a:r>
          </a:p>
          <a:p>
            <a:r>
              <a:rPr lang="en-CA" sz="1800" dirty="0" smtClean="0"/>
              <a:t>Only interacts with a DSP Class which runs RevisionLogScene class and set’s the CSS</a:t>
            </a:r>
          </a:p>
          <a:p>
            <a:endParaRPr lang="en-CA" sz="1800" dirty="0"/>
          </a:p>
          <a:p>
            <a:r>
              <a:rPr lang="en-CA" sz="1800" b="1" dirty="0" smtClean="0"/>
              <a:t>Medium size code explanation:</a:t>
            </a:r>
          </a:p>
          <a:p>
            <a:r>
              <a:rPr lang="en-CA" sz="1800" b="1" dirty="0" smtClean="0"/>
              <a:t>revisionLogScene() </a:t>
            </a:r>
            <a:r>
              <a:rPr lang="en-CA" sz="1800" dirty="0" smtClean="0"/>
              <a:t>is the primary method that calls the other Classes and declares other objects to the layout.  Within revisionLogScene(), it creates a layout which is where it creates all of the necessary nodes (buttons, labels, text fields, etc.) on the screen and displays it. All button functionality is also given within the primary method. Below this method is an accumulation of methods that aid in declaring these objects. </a:t>
            </a:r>
          </a:p>
          <a:p>
            <a:r>
              <a:rPr lang="en-CA" sz="1800" b="1" dirty="0" smtClean="0"/>
              <a:t>RevisionLogScene</a:t>
            </a:r>
            <a:r>
              <a:rPr lang="en-CA" sz="1800" dirty="0" smtClean="0"/>
              <a:t> is dependent on a </a:t>
            </a:r>
            <a:r>
              <a:rPr lang="en-CA" sz="1800" dirty="0" err="1" smtClean="0"/>
              <a:t>BorderClass</a:t>
            </a:r>
            <a:r>
              <a:rPr lang="en-CA" sz="1800" dirty="0" smtClean="0"/>
              <a:t>, </a:t>
            </a:r>
            <a:r>
              <a:rPr lang="en-CA" sz="1800" dirty="0" err="1" smtClean="0"/>
              <a:t>TextFieldClass</a:t>
            </a:r>
            <a:r>
              <a:rPr lang="en-CA" sz="1800" dirty="0" smtClean="0"/>
              <a:t>, </a:t>
            </a:r>
            <a:r>
              <a:rPr lang="en-CA" sz="1800" dirty="0" err="1" smtClean="0"/>
              <a:t>LabelClass</a:t>
            </a:r>
            <a:r>
              <a:rPr lang="en-CA" sz="1800" dirty="0" smtClean="0"/>
              <a:t>, and </a:t>
            </a:r>
            <a:r>
              <a:rPr lang="en-CA" sz="1800" dirty="0" err="1" smtClean="0"/>
              <a:t>Textfield</a:t>
            </a:r>
            <a:r>
              <a:rPr lang="en-CA" sz="1800" dirty="0" smtClean="0"/>
              <a:t> Class</a:t>
            </a:r>
            <a:endParaRPr lang="en-CA" sz="1800" dirty="0"/>
          </a:p>
          <a:p>
            <a:endParaRPr lang="en-CA" sz="1800" dirty="0" smtClean="0"/>
          </a:p>
          <a:p>
            <a:r>
              <a:rPr lang="en-CA" sz="1800" b="1" dirty="0" smtClean="0"/>
              <a:t>Button() Class </a:t>
            </a:r>
            <a:r>
              <a:rPr lang="en-CA" sz="1800" dirty="0" smtClean="0"/>
              <a:t>(dependent on all classes utilizing it): Initializes different button overloading methods, the methods are called to different layout where they are declared and used</a:t>
            </a:r>
          </a:p>
          <a:p>
            <a:r>
              <a:rPr lang="en-CA" sz="1800" b="1" dirty="0" smtClean="0"/>
              <a:t>Label() Class </a:t>
            </a:r>
            <a:r>
              <a:rPr lang="en-CA" sz="1800" dirty="0"/>
              <a:t>(dependent on all </a:t>
            </a:r>
            <a:r>
              <a:rPr lang="en-CA" sz="1800" dirty="0" smtClean="0"/>
              <a:t>classes </a:t>
            </a:r>
            <a:r>
              <a:rPr lang="en-CA" sz="1800" dirty="0"/>
              <a:t>utilizing it</a:t>
            </a:r>
            <a:r>
              <a:rPr lang="en-CA" sz="1800" dirty="0" smtClean="0"/>
              <a:t>): Initializes different Label overloading methods, where the methods are declared when called.</a:t>
            </a:r>
          </a:p>
          <a:p>
            <a:r>
              <a:rPr lang="en-CA" sz="1800" b="1" dirty="0" err="1" smtClean="0"/>
              <a:t>Textfield</a:t>
            </a:r>
            <a:r>
              <a:rPr lang="en-CA" sz="1800" b="1" dirty="0" smtClean="0"/>
              <a:t>() Class </a:t>
            </a:r>
            <a:r>
              <a:rPr lang="en-CA" sz="1800" dirty="0"/>
              <a:t>(dependent on all </a:t>
            </a:r>
            <a:r>
              <a:rPr lang="en-CA" sz="1800" dirty="0" smtClean="0"/>
              <a:t>classes </a:t>
            </a:r>
            <a:r>
              <a:rPr lang="en-CA" sz="1800" dirty="0"/>
              <a:t>utilizing it</a:t>
            </a:r>
            <a:r>
              <a:rPr lang="en-CA" sz="1800" dirty="0" smtClean="0"/>
              <a:t>): Initializes different </a:t>
            </a:r>
            <a:r>
              <a:rPr lang="en-CA" sz="1800" dirty="0" err="1" smtClean="0"/>
              <a:t>textfield</a:t>
            </a:r>
            <a:r>
              <a:rPr lang="en-CA" sz="1800" dirty="0" smtClean="0"/>
              <a:t> overloading methods that are declared when they are called from a layout.</a:t>
            </a:r>
          </a:p>
          <a:p>
            <a:r>
              <a:rPr lang="en-CA" sz="1800" b="1" dirty="0" smtClean="0"/>
              <a:t>Border Class </a:t>
            </a:r>
            <a:r>
              <a:rPr lang="en-CA" sz="1800" dirty="0"/>
              <a:t>(dependent on all </a:t>
            </a:r>
            <a:r>
              <a:rPr lang="en-CA" sz="1800" dirty="0" smtClean="0"/>
              <a:t>classes </a:t>
            </a:r>
            <a:r>
              <a:rPr lang="en-CA" sz="1800" dirty="0"/>
              <a:t>utilizing it)</a:t>
            </a:r>
            <a:r>
              <a:rPr lang="en-CA" sz="1800" dirty="0" smtClean="0"/>
              <a:t>:  Which includes </a:t>
            </a:r>
            <a:r>
              <a:rPr lang="en-CA" sz="1800" dirty="0" err="1" smtClean="0"/>
              <a:t>LineBlackNoFill</a:t>
            </a:r>
            <a:r>
              <a:rPr lang="en-CA" sz="1800" dirty="0" smtClean="0"/>
              <a:t>() method (creates a line).  Initializes different overloading line methods that are declared when they are called from a class with the correct parameters.</a:t>
            </a:r>
          </a:p>
          <a:p>
            <a:r>
              <a:rPr lang="en-CA" sz="1800" dirty="0" smtClean="0"/>
              <a:t>All of these methods, excluding the </a:t>
            </a:r>
            <a:r>
              <a:rPr lang="en-CA" sz="1800" dirty="0" err="1" smtClean="0"/>
              <a:t>textfield</a:t>
            </a:r>
            <a:r>
              <a:rPr lang="en-CA" sz="1800" dirty="0" smtClean="0"/>
              <a:t>() and </a:t>
            </a:r>
            <a:r>
              <a:rPr lang="en-CA" sz="1800" dirty="0" err="1" smtClean="0"/>
              <a:t>LineBlackNoFill</a:t>
            </a:r>
            <a:r>
              <a:rPr lang="en-CA" sz="1800" dirty="0" smtClean="0"/>
              <a:t>() methods, have overloading variants to increase flexibility in creating nodes.</a:t>
            </a:r>
          </a:p>
        </p:txBody>
      </p:sp>
      <p:grpSp>
        <p:nvGrpSpPr>
          <p:cNvPr id="26" name="Group 25"/>
          <p:cNvGrpSpPr/>
          <p:nvPr/>
        </p:nvGrpSpPr>
        <p:grpSpPr>
          <a:xfrm>
            <a:off x="9705819" y="4539261"/>
            <a:ext cx="12068300" cy="15940004"/>
            <a:chOff x="10533656" y="1208487"/>
            <a:chExt cx="18288000" cy="24479387"/>
          </a:xfrm>
        </p:grpSpPr>
        <p:pic>
          <p:nvPicPr>
            <p:cNvPr id="23" name="Picture 22"/>
            <p:cNvPicPr>
              <a:picLocks noChangeAspect="1"/>
            </p:cNvPicPr>
            <p:nvPr/>
          </p:nvPicPr>
          <p:blipFill rotWithShape="1">
            <a:blip r:embed="rId2"/>
            <a:srcRect t="7520" b="3921"/>
            <a:stretch/>
          </p:blipFill>
          <p:spPr>
            <a:xfrm>
              <a:off x="10533656" y="1208487"/>
              <a:ext cx="18288000" cy="8856985"/>
            </a:xfrm>
            <a:prstGeom prst="rect">
              <a:avLst/>
            </a:prstGeom>
          </p:spPr>
        </p:pic>
        <p:pic>
          <p:nvPicPr>
            <p:cNvPr id="24" name="Picture 23"/>
            <p:cNvPicPr>
              <a:picLocks noChangeAspect="1"/>
            </p:cNvPicPr>
            <p:nvPr/>
          </p:nvPicPr>
          <p:blipFill rotWithShape="1">
            <a:blip r:embed="rId3"/>
            <a:srcRect t="7520" b="6800"/>
            <a:stretch/>
          </p:blipFill>
          <p:spPr>
            <a:xfrm>
              <a:off x="10533656" y="10099808"/>
              <a:ext cx="18288000" cy="8568953"/>
            </a:xfrm>
            <a:prstGeom prst="rect">
              <a:avLst/>
            </a:prstGeom>
          </p:spPr>
        </p:pic>
        <p:pic>
          <p:nvPicPr>
            <p:cNvPr id="25" name="Picture 24"/>
            <p:cNvPicPr>
              <a:picLocks noChangeAspect="1"/>
            </p:cNvPicPr>
            <p:nvPr/>
          </p:nvPicPr>
          <p:blipFill rotWithShape="1">
            <a:blip r:embed="rId4"/>
            <a:srcRect t="11121" b="19041"/>
            <a:stretch/>
          </p:blipFill>
          <p:spPr>
            <a:xfrm>
              <a:off x="10533656" y="18703097"/>
              <a:ext cx="18288000" cy="6984777"/>
            </a:xfrm>
            <a:prstGeom prst="rect">
              <a:avLst/>
            </a:prstGeom>
          </p:spPr>
        </p:pic>
      </p:grpSp>
      <p:pic>
        <p:nvPicPr>
          <p:cNvPr id="27" name="Picture 26"/>
          <p:cNvPicPr>
            <a:picLocks noChangeAspect="1"/>
          </p:cNvPicPr>
          <p:nvPr/>
        </p:nvPicPr>
        <p:blipFill rotWithShape="1">
          <a:blip r:embed="rId5"/>
          <a:srcRect t="20481" b="56480"/>
          <a:stretch/>
        </p:blipFill>
        <p:spPr>
          <a:xfrm>
            <a:off x="573708" y="1435012"/>
            <a:ext cx="7703840" cy="2304257"/>
          </a:xfrm>
          <a:prstGeom prst="rect">
            <a:avLst/>
          </a:prstGeom>
        </p:spPr>
      </p:pic>
      <p:pic>
        <p:nvPicPr>
          <p:cNvPr id="28" name="Picture 27"/>
          <p:cNvPicPr>
            <a:picLocks noChangeAspect="1"/>
          </p:cNvPicPr>
          <p:nvPr/>
        </p:nvPicPr>
        <p:blipFill rotWithShape="1">
          <a:blip r:embed="rId6"/>
          <a:srcRect l="-400" t="8240" r="45275" b="40641"/>
          <a:stretch/>
        </p:blipFill>
        <p:spPr>
          <a:xfrm>
            <a:off x="217651" y="4755545"/>
            <a:ext cx="7071792" cy="2902494"/>
          </a:xfrm>
          <a:prstGeom prst="rect">
            <a:avLst/>
          </a:prstGeom>
        </p:spPr>
      </p:pic>
      <p:pic>
        <p:nvPicPr>
          <p:cNvPr id="29" name="Picture 28"/>
          <p:cNvPicPr>
            <a:picLocks noChangeAspect="1"/>
          </p:cNvPicPr>
          <p:nvPr/>
        </p:nvPicPr>
        <p:blipFill rotWithShape="1">
          <a:blip r:embed="rId7"/>
          <a:srcRect t="10401" r="22044" b="12561"/>
          <a:stretch/>
        </p:blipFill>
        <p:spPr>
          <a:xfrm>
            <a:off x="397271" y="8674315"/>
            <a:ext cx="5669066" cy="2271717"/>
          </a:xfrm>
          <a:prstGeom prst="rect">
            <a:avLst/>
          </a:prstGeom>
        </p:spPr>
      </p:pic>
      <p:grpSp>
        <p:nvGrpSpPr>
          <p:cNvPr id="34" name="Group 33"/>
          <p:cNvGrpSpPr/>
          <p:nvPr/>
        </p:nvGrpSpPr>
        <p:grpSpPr>
          <a:xfrm>
            <a:off x="657204" y="12525858"/>
            <a:ext cx="9048616" cy="8423758"/>
            <a:chOff x="380343" y="9661029"/>
            <a:chExt cx="18288000" cy="13592532"/>
          </a:xfrm>
        </p:grpSpPr>
        <p:pic>
          <p:nvPicPr>
            <p:cNvPr id="30" name="Picture 29"/>
            <p:cNvPicPr>
              <a:picLocks noChangeAspect="1"/>
            </p:cNvPicPr>
            <p:nvPr/>
          </p:nvPicPr>
          <p:blipFill rotWithShape="1">
            <a:blip r:embed="rId8"/>
            <a:srcRect t="7520" b="3200"/>
            <a:stretch/>
          </p:blipFill>
          <p:spPr>
            <a:xfrm>
              <a:off x="482236" y="9661029"/>
              <a:ext cx="18186107" cy="9131841"/>
            </a:xfrm>
            <a:prstGeom prst="rect">
              <a:avLst/>
            </a:prstGeom>
          </p:spPr>
        </p:pic>
        <p:pic>
          <p:nvPicPr>
            <p:cNvPr id="33" name="Picture 32"/>
            <p:cNvPicPr>
              <a:picLocks noChangeAspect="1"/>
            </p:cNvPicPr>
            <p:nvPr/>
          </p:nvPicPr>
          <p:blipFill rotWithShape="1">
            <a:blip r:embed="rId9"/>
            <a:srcRect t="7520" b="48560"/>
            <a:stretch/>
          </p:blipFill>
          <p:spPr>
            <a:xfrm>
              <a:off x="380343" y="18861072"/>
              <a:ext cx="18288000" cy="4392489"/>
            </a:xfrm>
            <a:prstGeom prst="rect">
              <a:avLst/>
            </a:prstGeom>
          </p:spPr>
        </p:pic>
      </p:grpSp>
    </p:spTree>
    <p:extLst>
      <p:ext uri="{BB962C8B-B14F-4D97-AF65-F5344CB8AC3E}">
        <p14:creationId xmlns:p14="http://schemas.microsoft.com/office/powerpoint/2010/main" val="14632953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23005948" y="1348883"/>
            <a:ext cx="9577064" cy="1754326"/>
          </a:xfrm>
          <a:prstGeom prst="rect">
            <a:avLst/>
          </a:prstGeom>
          <a:noFill/>
        </p:spPr>
        <p:txBody>
          <a:bodyPr wrap="square" rtlCol="0">
            <a:spAutoFit/>
          </a:bodyPr>
          <a:lstStyle/>
          <a:p>
            <a:r>
              <a:rPr lang="en-CA" sz="1800" dirty="0" smtClean="0">
                <a:solidFill>
                  <a:srgbClr val="00B050"/>
                </a:solidFill>
              </a:rPr>
              <a:t>Pros:</a:t>
            </a:r>
          </a:p>
          <a:p>
            <a:pPr marL="857250" indent="-857250">
              <a:buFontTx/>
              <a:buChar char="-"/>
            </a:pPr>
            <a:r>
              <a:rPr lang="en-CA" sz="1800" dirty="0" smtClean="0"/>
              <a:t>Modular</a:t>
            </a:r>
          </a:p>
          <a:p>
            <a:pPr marL="857250" indent="-857250">
              <a:buFontTx/>
              <a:buChar char="-"/>
            </a:pPr>
            <a:r>
              <a:rPr lang="en-CA" sz="1800" dirty="0" smtClean="0"/>
              <a:t>Somewhat efficient -&gt; </a:t>
            </a:r>
            <a:r>
              <a:rPr lang="en-CA" sz="1800" dirty="0" err="1" smtClean="0"/>
              <a:t>ArrayLists</a:t>
            </a:r>
            <a:r>
              <a:rPr lang="en-CA" sz="1800" dirty="0" smtClean="0"/>
              <a:t> decrease efficiency</a:t>
            </a:r>
          </a:p>
          <a:p>
            <a:r>
              <a:rPr lang="en-CA" sz="1800" dirty="0" smtClean="0">
                <a:solidFill>
                  <a:srgbClr val="FF0000"/>
                </a:solidFill>
              </a:rPr>
              <a:t>Cons:</a:t>
            </a:r>
          </a:p>
          <a:p>
            <a:pPr marL="857250" indent="-857250">
              <a:buFontTx/>
              <a:buChar char="-"/>
            </a:pPr>
            <a:r>
              <a:rPr lang="en-CA" sz="1800" dirty="0" smtClean="0"/>
              <a:t>Many Different Classes</a:t>
            </a:r>
          </a:p>
          <a:p>
            <a:pPr marL="857250" indent="-857250">
              <a:buFontTx/>
              <a:buChar char="-"/>
            </a:pPr>
            <a:r>
              <a:rPr lang="en-CA" sz="1800" dirty="0" smtClean="0"/>
              <a:t>Difficult to transfer to someone else</a:t>
            </a:r>
            <a:endParaRPr lang="en-CA" sz="1800" dirty="0"/>
          </a:p>
        </p:txBody>
      </p:sp>
      <p:sp>
        <p:nvSpPr>
          <p:cNvPr id="17" name="TextBox 16"/>
          <p:cNvSpPr txBox="1"/>
          <p:nvPr/>
        </p:nvSpPr>
        <p:spPr>
          <a:xfrm>
            <a:off x="2437246" y="742874"/>
            <a:ext cx="4320480" cy="1046120"/>
          </a:xfrm>
          <a:prstGeom prst="rect">
            <a:avLst/>
          </a:prstGeom>
          <a:noFill/>
        </p:spPr>
        <p:txBody>
          <a:bodyPr wrap="square" rtlCol="0">
            <a:spAutoFit/>
          </a:bodyPr>
          <a:lstStyle/>
          <a:p>
            <a:pPr algn="ctr"/>
            <a:r>
              <a:rPr lang="en-CA" dirty="0" smtClean="0"/>
              <a:t>Distributed</a:t>
            </a:r>
          </a:p>
        </p:txBody>
      </p:sp>
      <p:sp>
        <p:nvSpPr>
          <p:cNvPr id="19" name="TextBox 18"/>
          <p:cNvSpPr txBox="1"/>
          <p:nvPr/>
        </p:nvSpPr>
        <p:spPr>
          <a:xfrm>
            <a:off x="23005948" y="4512239"/>
            <a:ext cx="14329592" cy="7294305"/>
          </a:xfrm>
          <a:prstGeom prst="rect">
            <a:avLst/>
          </a:prstGeom>
          <a:noFill/>
        </p:spPr>
        <p:txBody>
          <a:bodyPr wrap="square" rtlCol="0">
            <a:spAutoFit/>
          </a:bodyPr>
          <a:lstStyle/>
          <a:p>
            <a:r>
              <a:rPr lang="en-CA" sz="1800" b="1" dirty="0" smtClean="0"/>
              <a:t>Lines of code: </a:t>
            </a:r>
            <a:r>
              <a:rPr lang="en-CA" sz="1800" dirty="0" smtClean="0"/>
              <a:t>Total: 347</a:t>
            </a:r>
          </a:p>
          <a:p>
            <a:r>
              <a:rPr lang="en-CA" sz="1800" dirty="0" err="1" smtClean="0"/>
              <a:t>BorderClass</a:t>
            </a:r>
            <a:r>
              <a:rPr lang="en-CA" sz="1800" dirty="0" smtClean="0"/>
              <a:t>: 52 lines</a:t>
            </a:r>
          </a:p>
          <a:p>
            <a:r>
              <a:rPr lang="en-CA" sz="1800" dirty="0" err="1" smtClean="0"/>
              <a:t>ButtonClass</a:t>
            </a:r>
            <a:r>
              <a:rPr lang="en-CA" sz="1800" dirty="0" smtClean="0"/>
              <a:t>: 71 lines</a:t>
            </a:r>
          </a:p>
          <a:p>
            <a:r>
              <a:rPr lang="en-CA" sz="1800" dirty="0" err="1" smtClean="0"/>
              <a:t>LabelClass</a:t>
            </a:r>
            <a:r>
              <a:rPr lang="en-CA" sz="1800" dirty="0" smtClean="0"/>
              <a:t>: 65 lines</a:t>
            </a:r>
          </a:p>
          <a:p>
            <a:r>
              <a:rPr lang="en-CA" sz="1800" dirty="0" err="1" smtClean="0"/>
              <a:t>TextfieldClass</a:t>
            </a:r>
            <a:r>
              <a:rPr lang="en-CA" sz="1800" dirty="0" smtClean="0"/>
              <a:t>: 38 lines</a:t>
            </a:r>
          </a:p>
          <a:p>
            <a:r>
              <a:rPr lang="en-CA" sz="1800" dirty="0" err="1" smtClean="0"/>
              <a:t>RevisionLog</a:t>
            </a:r>
            <a:r>
              <a:rPr lang="en-CA" sz="1800" dirty="0" smtClean="0"/>
              <a:t>: 83 lines</a:t>
            </a:r>
          </a:p>
          <a:p>
            <a:r>
              <a:rPr lang="en-CA" sz="1800" dirty="0" err="1" smtClean="0"/>
              <a:t>ScreenResolution</a:t>
            </a:r>
            <a:r>
              <a:rPr lang="en-CA" sz="1800" dirty="0" smtClean="0"/>
              <a:t>: 38</a:t>
            </a:r>
          </a:p>
          <a:p>
            <a:endParaRPr lang="en-CA" sz="1800" b="1" dirty="0"/>
          </a:p>
          <a:p>
            <a:r>
              <a:rPr lang="en-CA" sz="1800" b="1" dirty="0" smtClean="0"/>
              <a:t>Outside Interaction:</a:t>
            </a:r>
          </a:p>
          <a:p>
            <a:r>
              <a:rPr lang="en-CA" sz="1800" dirty="0" smtClean="0"/>
              <a:t>Only interacts with a DSP Class which runs RevisionLogScene class and set’s the CSS</a:t>
            </a:r>
          </a:p>
          <a:p>
            <a:endParaRPr lang="en-CA" sz="1800" dirty="0"/>
          </a:p>
          <a:p>
            <a:r>
              <a:rPr lang="en-CA" sz="1800" b="1" dirty="0" smtClean="0"/>
              <a:t>Medium size code explanation:</a:t>
            </a:r>
          </a:p>
          <a:p>
            <a:r>
              <a:rPr lang="en-CA" sz="1800" b="1" dirty="0" smtClean="0"/>
              <a:t>revisionLogScene() </a:t>
            </a:r>
            <a:r>
              <a:rPr lang="en-CA" sz="1800" dirty="0" smtClean="0"/>
              <a:t>is the primary method that calls the other Classes and declares other objects to the layout.  </a:t>
            </a:r>
          </a:p>
          <a:p>
            <a:r>
              <a:rPr lang="en-CA" sz="1800" dirty="0" smtClean="0"/>
              <a:t>Within revisionLogScene(), it creates a layout and iterates through an </a:t>
            </a:r>
            <a:r>
              <a:rPr lang="en-CA" sz="1800" dirty="0" err="1" smtClean="0"/>
              <a:t>ArrayList</a:t>
            </a:r>
            <a:r>
              <a:rPr lang="en-CA" sz="1800" dirty="0" smtClean="0"/>
              <a:t> of each subject simultaneously adding the object to the Layout. All button functionality is also given within the primary method. Below this method is an accumulation of methods that aid in declaring these objects. </a:t>
            </a:r>
          </a:p>
          <a:p>
            <a:r>
              <a:rPr lang="en-CA" sz="1800" b="1" dirty="0" smtClean="0"/>
              <a:t>RevisionLogScene</a:t>
            </a:r>
            <a:r>
              <a:rPr lang="en-CA" sz="1800" dirty="0" smtClean="0"/>
              <a:t> is dependent on a </a:t>
            </a:r>
            <a:r>
              <a:rPr lang="en-CA" sz="1800" dirty="0" err="1" smtClean="0"/>
              <a:t>BorderClass</a:t>
            </a:r>
            <a:r>
              <a:rPr lang="en-CA" sz="1800" dirty="0" smtClean="0"/>
              <a:t>, </a:t>
            </a:r>
            <a:r>
              <a:rPr lang="en-CA" sz="1800" dirty="0" err="1" smtClean="0"/>
              <a:t>TextFieldClass</a:t>
            </a:r>
            <a:r>
              <a:rPr lang="en-CA" sz="1800" dirty="0" smtClean="0"/>
              <a:t>, </a:t>
            </a:r>
            <a:r>
              <a:rPr lang="en-CA" sz="1800" dirty="0" err="1" smtClean="0"/>
              <a:t>LabelClass</a:t>
            </a:r>
            <a:r>
              <a:rPr lang="en-CA" sz="1800" dirty="0" smtClean="0"/>
              <a:t>, </a:t>
            </a:r>
            <a:r>
              <a:rPr lang="en-CA" sz="1800" dirty="0" err="1" smtClean="0"/>
              <a:t>Textfield</a:t>
            </a:r>
            <a:r>
              <a:rPr lang="en-CA" sz="1800" dirty="0" smtClean="0"/>
              <a:t> Class and </a:t>
            </a:r>
            <a:r>
              <a:rPr lang="en-CA" sz="1800" dirty="0" err="1" smtClean="0"/>
              <a:t>ScreenResolution</a:t>
            </a:r>
            <a:r>
              <a:rPr lang="en-CA" sz="1800" dirty="0" smtClean="0"/>
              <a:t> class.</a:t>
            </a:r>
          </a:p>
          <a:p>
            <a:r>
              <a:rPr lang="en-CA" sz="1800" b="1" dirty="0" smtClean="0"/>
              <a:t>Button() Class </a:t>
            </a:r>
            <a:r>
              <a:rPr lang="en-CA" sz="1800" dirty="0" smtClean="0"/>
              <a:t>(dependent on </a:t>
            </a:r>
            <a:r>
              <a:rPr lang="en-CA" sz="1800" dirty="0" err="1" smtClean="0"/>
              <a:t>ScreenResolution</a:t>
            </a:r>
            <a:r>
              <a:rPr lang="en-CA" sz="1800" dirty="0" smtClean="0"/>
              <a:t> Class): Initializes different button overloading methods</a:t>
            </a:r>
          </a:p>
          <a:p>
            <a:r>
              <a:rPr lang="en-CA" sz="1800" dirty="0" smtClean="0"/>
              <a:t>Includes a </a:t>
            </a:r>
            <a:r>
              <a:rPr lang="en-CA" sz="1800" dirty="0" err="1" smtClean="0"/>
              <a:t>RevisionLogButtons</a:t>
            </a:r>
            <a:r>
              <a:rPr lang="en-CA" sz="1800" dirty="0" smtClean="0"/>
              <a:t> methods which adds all buttons in an </a:t>
            </a:r>
            <a:r>
              <a:rPr lang="en-CA" sz="1800" dirty="0" err="1" smtClean="0"/>
              <a:t>arrayList</a:t>
            </a:r>
            <a:r>
              <a:rPr lang="en-CA" sz="1800" dirty="0" smtClean="0"/>
              <a:t> </a:t>
            </a:r>
            <a:endParaRPr lang="en-CA" sz="1800" dirty="0"/>
          </a:p>
          <a:p>
            <a:r>
              <a:rPr lang="en-CA" sz="1800" b="1" dirty="0" smtClean="0"/>
              <a:t>Label() Class </a:t>
            </a:r>
            <a:r>
              <a:rPr lang="en-CA" sz="1800" dirty="0"/>
              <a:t>(dependent on </a:t>
            </a:r>
            <a:r>
              <a:rPr lang="en-CA" sz="1800" dirty="0" err="1"/>
              <a:t>ScreenResolution</a:t>
            </a:r>
            <a:r>
              <a:rPr lang="en-CA" sz="1800" dirty="0"/>
              <a:t> Class</a:t>
            </a:r>
            <a:r>
              <a:rPr lang="en-CA" sz="1800" dirty="0" smtClean="0"/>
              <a:t>)): Initializes different Label overloading methods, where the methods are declared when called.</a:t>
            </a:r>
          </a:p>
          <a:p>
            <a:r>
              <a:rPr lang="en-CA" sz="1800" dirty="0"/>
              <a:t>Includes a </a:t>
            </a:r>
            <a:r>
              <a:rPr lang="en-CA" sz="1800" dirty="0" err="1" smtClean="0"/>
              <a:t>RevisionLogLabels</a:t>
            </a:r>
            <a:r>
              <a:rPr lang="en-CA" sz="1800" dirty="0" smtClean="0"/>
              <a:t> </a:t>
            </a:r>
            <a:r>
              <a:rPr lang="en-CA" sz="1800" dirty="0"/>
              <a:t>methods which adds all </a:t>
            </a:r>
            <a:r>
              <a:rPr lang="en-CA" sz="1800" dirty="0" smtClean="0"/>
              <a:t>labels in </a:t>
            </a:r>
            <a:r>
              <a:rPr lang="en-CA" sz="1800" dirty="0"/>
              <a:t>an </a:t>
            </a:r>
            <a:r>
              <a:rPr lang="en-CA" sz="1800" dirty="0" err="1"/>
              <a:t>arrayList</a:t>
            </a:r>
            <a:r>
              <a:rPr lang="en-CA" sz="1800" dirty="0"/>
              <a:t> </a:t>
            </a:r>
            <a:endParaRPr lang="en-CA" sz="1800" b="1" dirty="0"/>
          </a:p>
          <a:p>
            <a:r>
              <a:rPr lang="en-CA" sz="1800" b="1" dirty="0" err="1" smtClean="0"/>
              <a:t>Textfield</a:t>
            </a:r>
            <a:r>
              <a:rPr lang="en-CA" sz="1800" b="1" dirty="0" smtClean="0"/>
              <a:t>() Class </a:t>
            </a:r>
            <a:r>
              <a:rPr lang="en-CA" sz="1800" dirty="0"/>
              <a:t>(dependent on </a:t>
            </a:r>
            <a:r>
              <a:rPr lang="en-CA" sz="1800" dirty="0" err="1"/>
              <a:t>ScreenResolution</a:t>
            </a:r>
            <a:r>
              <a:rPr lang="en-CA" sz="1800" dirty="0"/>
              <a:t> Class): </a:t>
            </a:r>
            <a:r>
              <a:rPr lang="en-CA" sz="1800" dirty="0" smtClean="0"/>
              <a:t>: Initializes different </a:t>
            </a:r>
            <a:r>
              <a:rPr lang="en-CA" sz="1800" dirty="0" err="1" smtClean="0"/>
              <a:t>textfield</a:t>
            </a:r>
            <a:r>
              <a:rPr lang="en-CA" sz="1800" dirty="0" smtClean="0"/>
              <a:t> overloading methods </a:t>
            </a:r>
          </a:p>
          <a:p>
            <a:r>
              <a:rPr lang="en-CA" sz="1800" dirty="0" smtClean="0"/>
              <a:t>Includes </a:t>
            </a:r>
            <a:r>
              <a:rPr lang="en-CA" sz="1800" dirty="0"/>
              <a:t>a </a:t>
            </a:r>
            <a:r>
              <a:rPr lang="en-CA" sz="1800" dirty="0" err="1" smtClean="0"/>
              <a:t>RevisionLogTextfields</a:t>
            </a:r>
            <a:r>
              <a:rPr lang="en-CA" sz="1800" dirty="0" smtClean="0"/>
              <a:t> </a:t>
            </a:r>
            <a:r>
              <a:rPr lang="en-CA" sz="1800" dirty="0"/>
              <a:t>methods which adds all </a:t>
            </a:r>
            <a:r>
              <a:rPr lang="en-CA" sz="1800" dirty="0" smtClean="0"/>
              <a:t>textfields in </a:t>
            </a:r>
            <a:r>
              <a:rPr lang="en-CA" sz="1800" dirty="0"/>
              <a:t>an </a:t>
            </a:r>
            <a:r>
              <a:rPr lang="en-CA" sz="1800" dirty="0" err="1"/>
              <a:t>arrayList</a:t>
            </a:r>
            <a:r>
              <a:rPr lang="en-CA" sz="1800" dirty="0"/>
              <a:t> </a:t>
            </a:r>
            <a:endParaRPr lang="en-CA" sz="1800" dirty="0" smtClean="0"/>
          </a:p>
          <a:p>
            <a:r>
              <a:rPr lang="en-CA" sz="1800" b="1" dirty="0" smtClean="0"/>
              <a:t>Border Class </a:t>
            </a:r>
            <a:r>
              <a:rPr lang="en-CA" sz="1800" dirty="0"/>
              <a:t>(dependent on </a:t>
            </a:r>
            <a:r>
              <a:rPr lang="en-CA" sz="1800" dirty="0" err="1"/>
              <a:t>ScreenResolution</a:t>
            </a:r>
            <a:r>
              <a:rPr lang="en-CA" sz="1800" dirty="0"/>
              <a:t> Class): </a:t>
            </a:r>
            <a:r>
              <a:rPr lang="en-CA" sz="1800" dirty="0" smtClean="0"/>
              <a:t>Which includes </a:t>
            </a:r>
            <a:r>
              <a:rPr lang="en-CA" sz="1800" dirty="0" err="1" smtClean="0"/>
              <a:t>LineBlackNoFill</a:t>
            </a:r>
            <a:r>
              <a:rPr lang="en-CA" sz="1800" dirty="0" smtClean="0"/>
              <a:t>() method (creates a line).  Initializes different overloading line methods. </a:t>
            </a:r>
          </a:p>
          <a:p>
            <a:r>
              <a:rPr lang="en-CA" sz="1800" dirty="0" smtClean="0"/>
              <a:t>All of these methods, excluding the </a:t>
            </a:r>
            <a:r>
              <a:rPr lang="en-CA" sz="1800" dirty="0" err="1" smtClean="0"/>
              <a:t>textfield</a:t>
            </a:r>
            <a:r>
              <a:rPr lang="en-CA" sz="1800" dirty="0" smtClean="0"/>
              <a:t>() and </a:t>
            </a:r>
            <a:r>
              <a:rPr lang="en-CA" sz="1800" dirty="0" err="1" smtClean="0"/>
              <a:t>LineBlackNoFill</a:t>
            </a:r>
            <a:r>
              <a:rPr lang="en-CA" sz="1800" dirty="0" smtClean="0"/>
              <a:t>() methods, have overloading variants to increase flexibility in creating nodes.</a:t>
            </a:r>
          </a:p>
          <a:p>
            <a:r>
              <a:rPr lang="en-CA" sz="1800" b="1" dirty="0" err="1" smtClean="0"/>
              <a:t>ScreenResolution</a:t>
            </a:r>
            <a:r>
              <a:rPr lang="en-CA" sz="1800" b="1" dirty="0" smtClean="0"/>
              <a:t> Class: </a:t>
            </a:r>
            <a:r>
              <a:rPr lang="en-CA" sz="1800" dirty="0" smtClean="0"/>
              <a:t>Contains all the dimensions of the screen as well as common dimension and ratios used within the project.</a:t>
            </a:r>
            <a:endParaRPr lang="en-CA" sz="1800" b="1" dirty="0" smtClean="0"/>
          </a:p>
        </p:txBody>
      </p:sp>
      <p:sp>
        <p:nvSpPr>
          <p:cNvPr id="20" name="TextBox 19"/>
          <p:cNvSpPr txBox="1"/>
          <p:nvPr/>
        </p:nvSpPr>
        <p:spPr>
          <a:xfrm>
            <a:off x="9285815" y="2590537"/>
            <a:ext cx="3096344" cy="400110"/>
          </a:xfrm>
          <a:prstGeom prst="rect">
            <a:avLst/>
          </a:prstGeom>
          <a:noFill/>
        </p:spPr>
        <p:txBody>
          <a:bodyPr wrap="square" rtlCol="0">
            <a:spAutoFit/>
          </a:bodyPr>
          <a:lstStyle/>
          <a:p>
            <a:r>
              <a:rPr lang="en-CA" sz="2000" dirty="0" err="1" smtClean="0"/>
              <a:t>RevisionLog</a:t>
            </a:r>
            <a:endParaRPr lang="en-CA" sz="2000" dirty="0"/>
          </a:p>
        </p:txBody>
      </p:sp>
      <p:sp>
        <p:nvSpPr>
          <p:cNvPr id="21" name="TextBox 20"/>
          <p:cNvSpPr txBox="1"/>
          <p:nvPr/>
        </p:nvSpPr>
        <p:spPr>
          <a:xfrm>
            <a:off x="1223589" y="2687711"/>
            <a:ext cx="3096344" cy="400110"/>
          </a:xfrm>
          <a:prstGeom prst="rect">
            <a:avLst/>
          </a:prstGeom>
          <a:noFill/>
        </p:spPr>
        <p:txBody>
          <a:bodyPr wrap="square" rtlCol="0">
            <a:spAutoFit/>
          </a:bodyPr>
          <a:lstStyle/>
          <a:p>
            <a:r>
              <a:rPr lang="en-CA" sz="2000" dirty="0" err="1" smtClean="0"/>
              <a:t>BorderClass</a:t>
            </a:r>
            <a:endParaRPr lang="en-CA" sz="2000" dirty="0"/>
          </a:p>
        </p:txBody>
      </p:sp>
      <p:sp>
        <p:nvSpPr>
          <p:cNvPr id="22" name="TextBox 21"/>
          <p:cNvSpPr txBox="1"/>
          <p:nvPr/>
        </p:nvSpPr>
        <p:spPr>
          <a:xfrm>
            <a:off x="982650" y="6729394"/>
            <a:ext cx="3096344" cy="400110"/>
          </a:xfrm>
          <a:prstGeom prst="rect">
            <a:avLst/>
          </a:prstGeom>
          <a:noFill/>
        </p:spPr>
        <p:txBody>
          <a:bodyPr wrap="square" rtlCol="0">
            <a:spAutoFit/>
          </a:bodyPr>
          <a:lstStyle/>
          <a:p>
            <a:r>
              <a:rPr lang="en-CA" sz="2000" dirty="0" err="1" smtClean="0"/>
              <a:t>ButtonClass</a:t>
            </a:r>
            <a:endParaRPr lang="en-CA" sz="2000" dirty="0"/>
          </a:p>
        </p:txBody>
      </p:sp>
      <p:sp>
        <p:nvSpPr>
          <p:cNvPr id="23" name="TextBox 22"/>
          <p:cNvSpPr txBox="1"/>
          <p:nvPr/>
        </p:nvSpPr>
        <p:spPr>
          <a:xfrm>
            <a:off x="1001179" y="12285865"/>
            <a:ext cx="3096344" cy="400110"/>
          </a:xfrm>
          <a:prstGeom prst="rect">
            <a:avLst/>
          </a:prstGeom>
          <a:noFill/>
        </p:spPr>
        <p:txBody>
          <a:bodyPr wrap="square" rtlCol="0">
            <a:spAutoFit/>
          </a:bodyPr>
          <a:lstStyle/>
          <a:p>
            <a:r>
              <a:rPr lang="en-CA" sz="2000" dirty="0" smtClean="0"/>
              <a:t>Label Class</a:t>
            </a:r>
            <a:endParaRPr lang="en-CA" sz="2000" dirty="0"/>
          </a:p>
        </p:txBody>
      </p:sp>
      <p:sp>
        <p:nvSpPr>
          <p:cNvPr id="24" name="TextBox 23"/>
          <p:cNvSpPr txBox="1"/>
          <p:nvPr/>
        </p:nvSpPr>
        <p:spPr>
          <a:xfrm>
            <a:off x="889074" y="17071402"/>
            <a:ext cx="3096344" cy="400110"/>
          </a:xfrm>
          <a:prstGeom prst="rect">
            <a:avLst/>
          </a:prstGeom>
          <a:noFill/>
        </p:spPr>
        <p:txBody>
          <a:bodyPr wrap="square" rtlCol="0">
            <a:spAutoFit/>
          </a:bodyPr>
          <a:lstStyle/>
          <a:p>
            <a:r>
              <a:rPr lang="en-CA" sz="2000" dirty="0" err="1" smtClean="0"/>
              <a:t>TextField</a:t>
            </a:r>
            <a:r>
              <a:rPr lang="en-CA" sz="2000" dirty="0" smtClean="0"/>
              <a:t> Class</a:t>
            </a:r>
            <a:endParaRPr lang="en-CA" sz="2000" dirty="0"/>
          </a:p>
        </p:txBody>
      </p:sp>
      <p:sp>
        <p:nvSpPr>
          <p:cNvPr id="25" name="TextBox 24"/>
          <p:cNvSpPr txBox="1"/>
          <p:nvPr/>
        </p:nvSpPr>
        <p:spPr>
          <a:xfrm>
            <a:off x="9266429" y="13917191"/>
            <a:ext cx="3096344" cy="400110"/>
          </a:xfrm>
          <a:prstGeom prst="rect">
            <a:avLst/>
          </a:prstGeom>
          <a:noFill/>
        </p:spPr>
        <p:txBody>
          <a:bodyPr wrap="square" rtlCol="0">
            <a:spAutoFit/>
          </a:bodyPr>
          <a:lstStyle/>
          <a:p>
            <a:r>
              <a:rPr lang="en-CA" sz="2000" dirty="0" err="1" smtClean="0"/>
              <a:t>ScreenResolution</a:t>
            </a:r>
            <a:r>
              <a:rPr lang="en-CA" sz="2000" dirty="0" smtClean="0"/>
              <a:t> Class</a:t>
            </a:r>
            <a:endParaRPr lang="en-CA" sz="2000" dirty="0"/>
          </a:p>
        </p:txBody>
      </p:sp>
      <p:pic>
        <p:nvPicPr>
          <p:cNvPr id="27" name="Picture 26"/>
          <p:cNvPicPr>
            <a:picLocks noChangeAspect="1"/>
          </p:cNvPicPr>
          <p:nvPr/>
        </p:nvPicPr>
        <p:blipFill rotWithShape="1">
          <a:blip r:embed="rId2"/>
          <a:srcRect t="15441" b="12561"/>
          <a:stretch/>
        </p:blipFill>
        <p:spPr>
          <a:xfrm>
            <a:off x="982650" y="12854893"/>
            <a:ext cx="6118241" cy="3187674"/>
          </a:xfrm>
          <a:prstGeom prst="rect">
            <a:avLst/>
          </a:prstGeom>
        </p:spPr>
      </p:pic>
      <p:pic>
        <p:nvPicPr>
          <p:cNvPr id="28" name="Picture 27"/>
          <p:cNvPicPr>
            <a:picLocks noChangeAspect="1"/>
          </p:cNvPicPr>
          <p:nvPr/>
        </p:nvPicPr>
        <p:blipFill rotWithShape="1">
          <a:blip r:embed="rId3"/>
          <a:srcRect t="16161" b="5360"/>
          <a:stretch/>
        </p:blipFill>
        <p:spPr>
          <a:xfrm>
            <a:off x="567509" y="7129504"/>
            <a:ext cx="8064896" cy="4210521"/>
          </a:xfrm>
          <a:prstGeom prst="rect">
            <a:avLst/>
          </a:prstGeom>
        </p:spPr>
      </p:pic>
      <p:pic>
        <p:nvPicPr>
          <p:cNvPr id="29" name="Picture 28"/>
          <p:cNvPicPr>
            <a:picLocks noChangeAspect="1"/>
          </p:cNvPicPr>
          <p:nvPr/>
        </p:nvPicPr>
        <p:blipFill rotWithShape="1">
          <a:blip r:embed="rId4"/>
          <a:srcRect t="14721" b="23361"/>
          <a:stretch/>
        </p:blipFill>
        <p:spPr>
          <a:xfrm>
            <a:off x="496517" y="3334467"/>
            <a:ext cx="8135888" cy="3173043"/>
          </a:xfrm>
          <a:prstGeom prst="rect">
            <a:avLst/>
          </a:prstGeom>
        </p:spPr>
      </p:pic>
      <p:pic>
        <p:nvPicPr>
          <p:cNvPr id="30" name="Picture 29"/>
          <p:cNvPicPr>
            <a:picLocks noChangeAspect="1"/>
          </p:cNvPicPr>
          <p:nvPr/>
        </p:nvPicPr>
        <p:blipFill rotWithShape="1">
          <a:blip r:embed="rId5"/>
          <a:srcRect t="19760" b="18321"/>
          <a:stretch/>
        </p:blipFill>
        <p:spPr>
          <a:xfrm>
            <a:off x="476979" y="17808065"/>
            <a:ext cx="9576048" cy="3011489"/>
          </a:xfrm>
          <a:prstGeom prst="rect">
            <a:avLst/>
          </a:prstGeom>
        </p:spPr>
      </p:pic>
      <p:pic>
        <p:nvPicPr>
          <p:cNvPr id="31" name="Picture 30"/>
          <p:cNvPicPr>
            <a:picLocks noChangeAspect="1"/>
          </p:cNvPicPr>
          <p:nvPr/>
        </p:nvPicPr>
        <p:blipFill rotWithShape="1">
          <a:blip r:embed="rId6"/>
          <a:srcRect t="24801" b="9680"/>
          <a:stretch/>
        </p:blipFill>
        <p:spPr>
          <a:xfrm>
            <a:off x="8632405" y="15028510"/>
            <a:ext cx="11926991" cy="6552729"/>
          </a:xfrm>
          <a:prstGeom prst="rect">
            <a:avLst/>
          </a:prstGeom>
        </p:spPr>
      </p:pic>
      <p:pic>
        <p:nvPicPr>
          <p:cNvPr id="32" name="Picture 31"/>
          <p:cNvPicPr>
            <a:picLocks noChangeAspect="1"/>
          </p:cNvPicPr>
          <p:nvPr/>
        </p:nvPicPr>
        <p:blipFill rotWithShape="1">
          <a:blip r:embed="rId7"/>
          <a:srcRect t="7520" b="4641"/>
          <a:stretch/>
        </p:blipFill>
        <p:spPr>
          <a:xfrm>
            <a:off x="8632405" y="2990647"/>
            <a:ext cx="11112822" cy="8784977"/>
          </a:xfrm>
          <a:prstGeom prst="rect">
            <a:avLst/>
          </a:prstGeom>
        </p:spPr>
      </p:pic>
    </p:spTree>
    <p:extLst>
      <p:ext uri="{BB962C8B-B14F-4D97-AF65-F5344CB8AC3E}">
        <p14:creationId xmlns:p14="http://schemas.microsoft.com/office/powerpoint/2010/main" val="24587277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07668" y="1538958"/>
            <a:ext cx="1872208" cy="1046120"/>
          </a:xfrm>
          <a:prstGeom prst="rect">
            <a:avLst/>
          </a:prstGeom>
          <a:noFill/>
        </p:spPr>
        <p:txBody>
          <a:bodyPr wrap="square" rtlCol="0">
            <a:spAutoFit/>
          </a:bodyPr>
          <a:lstStyle/>
          <a:p>
            <a:r>
              <a:rPr lang="en-CA" dirty="0" smtClean="0"/>
              <a:t>Help</a:t>
            </a:r>
            <a:endParaRPr lang="en-CA" dirty="0"/>
          </a:p>
        </p:txBody>
      </p:sp>
      <p:sp>
        <p:nvSpPr>
          <p:cNvPr id="11" name="TextBox 10"/>
          <p:cNvSpPr txBox="1"/>
          <p:nvPr/>
        </p:nvSpPr>
        <p:spPr>
          <a:xfrm>
            <a:off x="23005948" y="4512239"/>
            <a:ext cx="9029056" cy="3139321"/>
          </a:xfrm>
          <a:prstGeom prst="rect">
            <a:avLst/>
          </a:prstGeom>
          <a:noFill/>
        </p:spPr>
        <p:txBody>
          <a:bodyPr wrap="square" rtlCol="0">
            <a:spAutoFit/>
          </a:bodyPr>
          <a:lstStyle/>
          <a:p>
            <a:r>
              <a:rPr lang="en-CA" sz="1800" b="1" dirty="0" smtClean="0"/>
              <a:t>Lines of code: </a:t>
            </a:r>
            <a:r>
              <a:rPr lang="en-CA" sz="1800" dirty="0" smtClean="0"/>
              <a:t>Total: 163 (does not include irrelevant Button and label revision log methods)</a:t>
            </a:r>
          </a:p>
          <a:p>
            <a:endParaRPr lang="en-CA" sz="1800" b="1" dirty="0"/>
          </a:p>
          <a:p>
            <a:r>
              <a:rPr lang="en-CA" sz="1800" b="1" dirty="0" smtClean="0"/>
              <a:t>Outside Interaction:</a:t>
            </a:r>
          </a:p>
          <a:p>
            <a:r>
              <a:rPr lang="en-CA" sz="1800" dirty="0" smtClean="0"/>
              <a:t>Is called with button functionality </a:t>
            </a:r>
          </a:p>
          <a:p>
            <a:endParaRPr lang="en-CA" sz="1800" dirty="0"/>
          </a:p>
          <a:p>
            <a:r>
              <a:rPr lang="en-CA" sz="1800" b="1" dirty="0" smtClean="0"/>
              <a:t>Medium size code explanation:</a:t>
            </a:r>
          </a:p>
          <a:p>
            <a:r>
              <a:rPr lang="en-CA" sz="1800" dirty="0" smtClean="0"/>
              <a:t>Once the method is called, a new smaller pop-up window appears with every option on the current page, and will tell the user what it does if the option is hovered over. </a:t>
            </a:r>
          </a:p>
          <a:p>
            <a:r>
              <a:rPr lang="en-CA" sz="1800" dirty="0" smtClean="0"/>
              <a:t>The labels and buttons are initialized through out the </a:t>
            </a:r>
            <a:r>
              <a:rPr lang="en-CA" sz="1800" dirty="0" err="1" smtClean="0"/>
              <a:t>ButtonClass</a:t>
            </a:r>
            <a:r>
              <a:rPr lang="en-CA" sz="1800" dirty="0" smtClean="0"/>
              <a:t> and </a:t>
            </a:r>
            <a:r>
              <a:rPr lang="en-CA" sz="1800" dirty="0" err="1" smtClean="0"/>
              <a:t>LabelClass</a:t>
            </a:r>
            <a:r>
              <a:rPr lang="en-CA" sz="1800" dirty="0" smtClean="0"/>
              <a:t>.</a:t>
            </a:r>
          </a:p>
          <a:p>
            <a:r>
              <a:rPr lang="en-CA" sz="1800" dirty="0" smtClean="0"/>
              <a:t>They are then declared when they are called through out the Help Class and added to the page.</a:t>
            </a:r>
          </a:p>
        </p:txBody>
      </p:sp>
      <p:sp>
        <p:nvSpPr>
          <p:cNvPr id="15" name="TextBox 14"/>
          <p:cNvSpPr txBox="1"/>
          <p:nvPr/>
        </p:nvSpPr>
        <p:spPr>
          <a:xfrm>
            <a:off x="15473164" y="15088009"/>
            <a:ext cx="3096344" cy="400110"/>
          </a:xfrm>
          <a:prstGeom prst="rect">
            <a:avLst/>
          </a:prstGeom>
          <a:noFill/>
        </p:spPr>
        <p:txBody>
          <a:bodyPr wrap="square" rtlCol="0">
            <a:spAutoFit/>
          </a:bodyPr>
          <a:lstStyle/>
          <a:p>
            <a:r>
              <a:rPr lang="en-CA" sz="2000" dirty="0" smtClean="0"/>
              <a:t>Label Class</a:t>
            </a:r>
            <a:endParaRPr lang="en-CA" sz="2000" dirty="0"/>
          </a:p>
        </p:txBody>
      </p:sp>
      <p:grpSp>
        <p:nvGrpSpPr>
          <p:cNvPr id="24" name="Group 23"/>
          <p:cNvGrpSpPr/>
          <p:nvPr/>
        </p:nvGrpSpPr>
        <p:grpSpPr>
          <a:xfrm>
            <a:off x="15185132" y="10062161"/>
            <a:ext cx="7200800" cy="4536505"/>
            <a:chOff x="15185132" y="10062161"/>
            <a:chExt cx="7200800" cy="4536505"/>
          </a:xfrm>
        </p:grpSpPr>
        <p:pic>
          <p:nvPicPr>
            <p:cNvPr id="20" name="Picture 19"/>
            <p:cNvPicPr>
              <a:picLocks noChangeAspect="1"/>
            </p:cNvPicPr>
            <p:nvPr/>
          </p:nvPicPr>
          <p:blipFill rotWithShape="1">
            <a:blip r:embed="rId2"/>
            <a:srcRect t="6800" b="1760"/>
            <a:stretch/>
          </p:blipFill>
          <p:spPr>
            <a:xfrm>
              <a:off x="15185132" y="10062161"/>
              <a:ext cx="7200800" cy="3236720"/>
            </a:xfrm>
            <a:prstGeom prst="rect">
              <a:avLst/>
            </a:prstGeom>
          </p:spPr>
        </p:pic>
        <p:pic>
          <p:nvPicPr>
            <p:cNvPr id="21" name="Picture 20"/>
            <p:cNvPicPr>
              <a:picLocks noChangeAspect="1"/>
            </p:cNvPicPr>
            <p:nvPr/>
          </p:nvPicPr>
          <p:blipFill rotWithShape="1">
            <a:blip r:embed="rId3"/>
            <a:srcRect t="6480" b="56800"/>
            <a:stretch/>
          </p:blipFill>
          <p:spPr>
            <a:xfrm>
              <a:off x="15185132" y="13298881"/>
              <a:ext cx="7200800" cy="1299785"/>
            </a:xfrm>
            <a:prstGeom prst="rect">
              <a:avLst/>
            </a:prstGeom>
          </p:spPr>
        </p:pic>
      </p:grpSp>
      <p:sp>
        <p:nvSpPr>
          <p:cNvPr id="22" name="TextBox 21"/>
          <p:cNvSpPr txBox="1"/>
          <p:nvPr/>
        </p:nvSpPr>
        <p:spPr>
          <a:xfrm>
            <a:off x="15478100" y="9172708"/>
            <a:ext cx="3096344" cy="400110"/>
          </a:xfrm>
          <a:prstGeom prst="rect">
            <a:avLst/>
          </a:prstGeom>
          <a:noFill/>
        </p:spPr>
        <p:txBody>
          <a:bodyPr wrap="square" rtlCol="0">
            <a:spAutoFit/>
          </a:bodyPr>
          <a:lstStyle/>
          <a:p>
            <a:r>
              <a:rPr lang="en-CA" sz="2000" dirty="0" err="1" smtClean="0"/>
              <a:t>ButtonClass</a:t>
            </a:r>
            <a:endParaRPr lang="en-CA" sz="2000" dirty="0"/>
          </a:p>
        </p:txBody>
      </p:sp>
      <p:pic>
        <p:nvPicPr>
          <p:cNvPr id="27" name="Picture 26"/>
          <p:cNvPicPr>
            <a:picLocks noChangeAspect="1"/>
          </p:cNvPicPr>
          <p:nvPr/>
        </p:nvPicPr>
        <p:blipFill>
          <a:blip r:embed="rId4"/>
          <a:stretch>
            <a:fillRect/>
          </a:stretch>
        </p:blipFill>
        <p:spPr>
          <a:xfrm>
            <a:off x="29154684" y="8019678"/>
            <a:ext cx="7829551" cy="10114867"/>
          </a:xfrm>
          <a:prstGeom prst="rect">
            <a:avLst/>
          </a:prstGeom>
        </p:spPr>
      </p:pic>
      <p:grpSp>
        <p:nvGrpSpPr>
          <p:cNvPr id="32" name="Group 31"/>
          <p:cNvGrpSpPr/>
          <p:nvPr/>
        </p:nvGrpSpPr>
        <p:grpSpPr>
          <a:xfrm>
            <a:off x="503732" y="2989964"/>
            <a:ext cx="13737720" cy="17661867"/>
            <a:chOff x="11152684" y="1538957"/>
            <a:chExt cx="18288000" cy="23511924"/>
          </a:xfrm>
        </p:grpSpPr>
        <p:grpSp>
          <p:nvGrpSpPr>
            <p:cNvPr id="30" name="Group 29"/>
            <p:cNvGrpSpPr/>
            <p:nvPr/>
          </p:nvGrpSpPr>
          <p:grpSpPr>
            <a:xfrm>
              <a:off x="11152684" y="1538957"/>
              <a:ext cx="18288000" cy="17501435"/>
              <a:chOff x="11152684" y="1538957"/>
              <a:chExt cx="18288000" cy="17501435"/>
            </a:xfrm>
          </p:grpSpPr>
          <p:pic>
            <p:nvPicPr>
              <p:cNvPr id="28" name="Picture 27"/>
              <p:cNvPicPr>
                <a:picLocks noChangeAspect="1"/>
              </p:cNvPicPr>
              <p:nvPr/>
            </p:nvPicPr>
            <p:blipFill rotWithShape="1">
              <a:blip r:embed="rId5"/>
              <a:srcRect t="9383" b="3499"/>
              <a:stretch/>
            </p:blipFill>
            <p:spPr>
              <a:xfrm>
                <a:off x="11152684" y="1538957"/>
                <a:ext cx="18288000" cy="8712969"/>
              </a:xfrm>
              <a:prstGeom prst="rect">
                <a:avLst/>
              </a:prstGeom>
            </p:spPr>
          </p:pic>
          <p:pic>
            <p:nvPicPr>
              <p:cNvPr id="29" name="Picture 28"/>
              <p:cNvPicPr>
                <a:picLocks noChangeAspect="1"/>
              </p:cNvPicPr>
              <p:nvPr/>
            </p:nvPicPr>
            <p:blipFill rotWithShape="1">
              <a:blip r:embed="rId6"/>
              <a:srcRect t="8961" b="3200"/>
              <a:stretch/>
            </p:blipFill>
            <p:spPr>
              <a:xfrm>
                <a:off x="11152684" y="10255415"/>
                <a:ext cx="18288000" cy="8784977"/>
              </a:xfrm>
              <a:prstGeom prst="rect">
                <a:avLst/>
              </a:prstGeom>
            </p:spPr>
          </p:pic>
        </p:grpSp>
        <p:pic>
          <p:nvPicPr>
            <p:cNvPr id="31" name="Picture 30"/>
            <p:cNvPicPr>
              <a:picLocks noChangeAspect="1"/>
            </p:cNvPicPr>
            <p:nvPr/>
          </p:nvPicPr>
          <p:blipFill rotWithShape="1">
            <a:blip r:embed="rId7"/>
            <a:srcRect t="14001" b="26240"/>
            <a:stretch/>
          </p:blipFill>
          <p:spPr>
            <a:xfrm>
              <a:off x="11152684" y="19074216"/>
              <a:ext cx="18288000" cy="5976665"/>
            </a:xfrm>
            <a:prstGeom prst="rect">
              <a:avLst/>
            </a:prstGeom>
          </p:spPr>
        </p:pic>
      </p:grpSp>
      <p:pic>
        <p:nvPicPr>
          <p:cNvPr id="33" name="Picture 32"/>
          <p:cNvPicPr>
            <a:picLocks noChangeAspect="1"/>
          </p:cNvPicPr>
          <p:nvPr/>
        </p:nvPicPr>
        <p:blipFill rotWithShape="1">
          <a:blip r:embed="rId8"/>
          <a:srcRect t="8961" r="42907" b="40639"/>
          <a:stretch/>
        </p:blipFill>
        <p:spPr>
          <a:xfrm>
            <a:off x="15185132" y="10024221"/>
            <a:ext cx="10441160" cy="5040561"/>
          </a:xfrm>
          <a:prstGeom prst="rect">
            <a:avLst/>
          </a:prstGeom>
        </p:spPr>
      </p:pic>
      <p:pic>
        <p:nvPicPr>
          <p:cNvPr id="34" name="Picture 33"/>
          <p:cNvPicPr>
            <a:picLocks noChangeAspect="1"/>
          </p:cNvPicPr>
          <p:nvPr/>
        </p:nvPicPr>
        <p:blipFill rotWithShape="1">
          <a:blip r:embed="rId9"/>
          <a:srcRect t="9680" b="63680"/>
          <a:stretch/>
        </p:blipFill>
        <p:spPr>
          <a:xfrm>
            <a:off x="15185132" y="16162234"/>
            <a:ext cx="11449272" cy="2664297"/>
          </a:xfrm>
          <a:prstGeom prst="rect">
            <a:avLst/>
          </a:prstGeom>
        </p:spPr>
      </p:pic>
    </p:spTree>
    <p:extLst>
      <p:ext uri="{BB962C8B-B14F-4D97-AF65-F5344CB8AC3E}">
        <p14:creationId xmlns:p14="http://schemas.microsoft.com/office/powerpoint/2010/main" val="29726938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005948" y="4512239"/>
            <a:ext cx="9029056" cy="3139321"/>
          </a:xfrm>
          <a:prstGeom prst="rect">
            <a:avLst/>
          </a:prstGeom>
          <a:noFill/>
        </p:spPr>
        <p:txBody>
          <a:bodyPr wrap="square" rtlCol="0">
            <a:spAutoFit/>
          </a:bodyPr>
          <a:lstStyle/>
          <a:p>
            <a:r>
              <a:rPr lang="en-CA" sz="1800" b="1" dirty="0" smtClean="0"/>
              <a:t>Lines of code: </a:t>
            </a:r>
            <a:r>
              <a:rPr lang="en-CA" sz="1800" dirty="0" smtClean="0"/>
              <a:t>Total: 60</a:t>
            </a:r>
          </a:p>
          <a:p>
            <a:endParaRPr lang="en-CA" sz="1800" b="1" dirty="0"/>
          </a:p>
          <a:p>
            <a:r>
              <a:rPr lang="en-CA" sz="1800" b="1" dirty="0" smtClean="0"/>
              <a:t>Outside Interaction:</a:t>
            </a:r>
          </a:p>
          <a:p>
            <a:r>
              <a:rPr lang="en-CA" sz="1800" dirty="0" smtClean="0"/>
              <a:t>Is called with button functionality </a:t>
            </a:r>
          </a:p>
          <a:p>
            <a:endParaRPr lang="en-CA" sz="1800" dirty="0" smtClean="0"/>
          </a:p>
          <a:p>
            <a:r>
              <a:rPr lang="en-CA" sz="1800" b="1" dirty="0" smtClean="0"/>
              <a:t>Dependencies: </a:t>
            </a:r>
            <a:r>
              <a:rPr lang="en-CA" sz="1800" dirty="0" err="1" smtClean="0"/>
              <a:t>ConnectionToDatabase</a:t>
            </a:r>
            <a:r>
              <a:rPr lang="en-CA" sz="1800" dirty="0" smtClean="0"/>
              <a:t> Class</a:t>
            </a:r>
            <a:endParaRPr lang="en-CA" sz="1800" b="1" dirty="0"/>
          </a:p>
          <a:p>
            <a:endParaRPr lang="en-CA" sz="1800" dirty="0"/>
          </a:p>
          <a:p>
            <a:r>
              <a:rPr lang="en-CA" sz="1800" b="1" dirty="0" smtClean="0"/>
              <a:t>Medium size code explanation:</a:t>
            </a:r>
          </a:p>
          <a:p>
            <a:r>
              <a:rPr lang="en-CA" sz="1800" dirty="0" smtClean="0"/>
              <a:t>Once the Class is called, it takes a screenshot of the page. It then creates a document, opens the document, adds the screenshot to the document then closes the document.</a:t>
            </a:r>
          </a:p>
          <a:p>
            <a:r>
              <a:rPr lang="en-CA" sz="1800" dirty="0" smtClean="0"/>
              <a:t>Afterwards the document is made and closed, we update the PDF database table. </a:t>
            </a:r>
          </a:p>
        </p:txBody>
      </p:sp>
      <p:sp>
        <p:nvSpPr>
          <p:cNvPr id="7" name="TextBox 6"/>
          <p:cNvSpPr txBox="1"/>
          <p:nvPr/>
        </p:nvSpPr>
        <p:spPr>
          <a:xfrm>
            <a:off x="2437246" y="742874"/>
            <a:ext cx="4320480" cy="1046120"/>
          </a:xfrm>
          <a:prstGeom prst="rect">
            <a:avLst/>
          </a:prstGeom>
          <a:noFill/>
        </p:spPr>
        <p:txBody>
          <a:bodyPr wrap="square" rtlCol="0">
            <a:spAutoFit/>
          </a:bodyPr>
          <a:lstStyle/>
          <a:p>
            <a:pPr algn="ctr"/>
            <a:r>
              <a:rPr lang="en-CA" dirty="0" smtClean="0"/>
              <a:t>Save As PDF</a:t>
            </a:r>
          </a:p>
        </p:txBody>
      </p:sp>
      <p:sp>
        <p:nvSpPr>
          <p:cNvPr id="8" name="TextBox 7"/>
          <p:cNvSpPr txBox="1"/>
          <p:nvPr/>
        </p:nvSpPr>
        <p:spPr>
          <a:xfrm>
            <a:off x="1840088" y="3770211"/>
            <a:ext cx="3096344" cy="400110"/>
          </a:xfrm>
          <a:prstGeom prst="rect">
            <a:avLst/>
          </a:prstGeom>
          <a:noFill/>
        </p:spPr>
        <p:txBody>
          <a:bodyPr wrap="square" rtlCol="0">
            <a:spAutoFit/>
          </a:bodyPr>
          <a:lstStyle/>
          <a:p>
            <a:r>
              <a:rPr lang="en-CA" sz="2000" dirty="0" smtClean="0"/>
              <a:t>Save As PDF Class</a:t>
            </a:r>
            <a:endParaRPr lang="en-CA" sz="2000" dirty="0"/>
          </a:p>
        </p:txBody>
      </p:sp>
      <p:sp>
        <p:nvSpPr>
          <p:cNvPr id="9" name="TextBox 8"/>
          <p:cNvSpPr txBox="1"/>
          <p:nvPr/>
        </p:nvSpPr>
        <p:spPr>
          <a:xfrm>
            <a:off x="1840088" y="11147960"/>
            <a:ext cx="3617340" cy="400110"/>
          </a:xfrm>
          <a:prstGeom prst="rect">
            <a:avLst/>
          </a:prstGeom>
          <a:noFill/>
        </p:spPr>
        <p:txBody>
          <a:bodyPr wrap="square" rtlCol="0">
            <a:spAutoFit/>
          </a:bodyPr>
          <a:lstStyle/>
          <a:p>
            <a:r>
              <a:rPr lang="en-CA" sz="2000" dirty="0" smtClean="0"/>
              <a:t>Connection to Database Class</a:t>
            </a:r>
            <a:endParaRPr lang="en-CA" sz="2000" dirty="0"/>
          </a:p>
        </p:txBody>
      </p:sp>
      <p:pic>
        <p:nvPicPr>
          <p:cNvPr id="10" name="Picture 9"/>
          <p:cNvPicPr>
            <a:picLocks noChangeAspect="1"/>
          </p:cNvPicPr>
          <p:nvPr/>
        </p:nvPicPr>
        <p:blipFill rotWithShape="1">
          <a:blip r:embed="rId2"/>
          <a:srcRect t="7520" r="46063" b="67280"/>
          <a:stretch/>
        </p:blipFill>
        <p:spPr>
          <a:xfrm>
            <a:off x="1825686" y="12298251"/>
            <a:ext cx="9864080" cy="2520281"/>
          </a:xfrm>
          <a:prstGeom prst="rect">
            <a:avLst/>
          </a:prstGeom>
        </p:spPr>
      </p:pic>
      <p:pic>
        <p:nvPicPr>
          <p:cNvPr id="11" name="Picture 10"/>
          <p:cNvPicPr>
            <a:picLocks noChangeAspect="1"/>
          </p:cNvPicPr>
          <p:nvPr/>
        </p:nvPicPr>
        <p:blipFill rotWithShape="1">
          <a:blip r:embed="rId3"/>
          <a:srcRect t="7520" r="50394" b="31280"/>
          <a:stretch/>
        </p:blipFill>
        <p:spPr>
          <a:xfrm>
            <a:off x="1825686" y="4280629"/>
            <a:ext cx="9071992" cy="6120681"/>
          </a:xfrm>
          <a:prstGeom prst="rect">
            <a:avLst/>
          </a:prstGeom>
        </p:spPr>
      </p:pic>
    </p:spTree>
    <p:extLst>
      <p:ext uri="{BB962C8B-B14F-4D97-AF65-F5344CB8AC3E}">
        <p14:creationId xmlns:p14="http://schemas.microsoft.com/office/powerpoint/2010/main" val="30757676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473" t="3323" r="785" b="3561"/>
          <a:stretch/>
        </p:blipFill>
        <p:spPr>
          <a:xfrm>
            <a:off x="1503612" y="7443614"/>
            <a:ext cx="7082502" cy="3888432"/>
          </a:xfrm>
          <a:prstGeom prst="rect">
            <a:avLst/>
          </a:prstGeom>
        </p:spPr>
      </p:pic>
      <p:pic>
        <p:nvPicPr>
          <p:cNvPr id="3" name="Picture 2"/>
          <p:cNvPicPr>
            <a:picLocks noChangeAspect="1"/>
          </p:cNvPicPr>
          <p:nvPr/>
        </p:nvPicPr>
        <p:blipFill rotWithShape="1">
          <a:blip r:embed="rId3"/>
          <a:srcRect l="2129" t="4797" r="75110" b="64077"/>
          <a:stretch/>
        </p:blipFill>
        <p:spPr>
          <a:xfrm>
            <a:off x="11584732" y="8225930"/>
            <a:ext cx="3020939" cy="2323799"/>
          </a:xfrm>
          <a:prstGeom prst="rect">
            <a:avLst/>
          </a:prstGeom>
        </p:spPr>
      </p:pic>
      <p:pic>
        <p:nvPicPr>
          <p:cNvPr id="4" name="Picture 3"/>
          <p:cNvPicPr>
            <a:picLocks noChangeAspect="1"/>
          </p:cNvPicPr>
          <p:nvPr/>
        </p:nvPicPr>
        <p:blipFill rotWithShape="1">
          <a:blip r:embed="rId4"/>
          <a:srcRect l="2750" t="5569" r="70081" b="47531"/>
          <a:stretch/>
        </p:blipFill>
        <p:spPr>
          <a:xfrm>
            <a:off x="16364966" y="8245824"/>
            <a:ext cx="2478646" cy="2406801"/>
          </a:xfrm>
          <a:prstGeom prst="rect">
            <a:avLst/>
          </a:prstGeom>
        </p:spPr>
      </p:pic>
      <p:pic>
        <p:nvPicPr>
          <p:cNvPr id="5" name="Picture 4"/>
          <p:cNvPicPr>
            <a:picLocks noChangeAspect="1"/>
          </p:cNvPicPr>
          <p:nvPr/>
        </p:nvPicPr>
        <p:blipFill rotWithShape="1">
          <a:blip r:embed="rId2"/>
          <a:srcRect l="473" t="3323" r="48507" b="3561"/>
          <a:stretch/>
        </p:blipFill>
        <p:spPr>
          <a:xfrm>
            <a:off x="29899223" y="8286875"/>
            <a:ext cx="2448272" cy="2523219"/>
          </a:xfrm>
          <a:prstGeom prst="rect">
            <a:avLst/>
          </a:prstGeom>
        </p:spPr>
      </p:pic>
      <p:pic>
        <p:nvPicPr>
          <p:cNvPr id="6" name="Picture 5"/>
          <p:cNvPicPr>
            <a:picLocks noChangeAspect="1"/>
          </p:cNvPicPr>
          <p:nvPr/>
        </p:nvPicPr>
        <p:blipFill rotWithShape="1">
          <a:blip r:embed="rId5"/>
          <a:srcRect r="51176" b="33874"/>
          <a:stretch/>
        </p:blipFill>
        <p:spPr>
          <a:xfrm>
            <a:off x="24916783" y="8286875"/>
            <a:ext cx="3223145" cy="2455508"/>
          </a:xfrm>
          <a:prstGeom prst="rect">
            <a:avLst/>
          </a:prstGeom>
        </p:spPr>
      </p:pic>
      <p:pic>
        <p:nvPicPr>
          <p:cNvPr id="7" name="Picture 6"/>
          <p:cNvPicPr>
            <a:picLocks noChangeAspect="1"/>
          </p:cNvPicPr>
          <p:nvPr/>
        </p:nvPicPr>
        <p:blipFill rotWithShape="1">
          <a:blip r:embed="rId6"/>
          <a:srcRect l="3144" t="5900" r="70475" b="47900"/>
          <a:stretch/>
        </p:blipFill>
        <p:spPr>
          <a:xfrm>
            <a:off x="20602907" y="8225930"/>
            <a:ext cx="2554581" cy="2516453"/>
          </a:xfrm>
          <a:prstGeom prst="rect">
            <a:avLst/>
          </a:prstGeom>
        </p:spPr>
      </p:pic>
      <p:sp>
        <p:nvSpPr>
          <p:cNvPr id="8" name="TextBox 7"/>
          <p:cNvSpPr txBox="1"/>
          <p:nvPr/>
        </p:nvSpPr>
        <p:spPr>
          <a:xfrm>
            <a:off x="2281669" y="1250926"/>
            <a:ext cx="3830455" cy="461665"/>
          </a:xfrm>
          <a:prstGeom prst="rect">
            <a:avLst/>
          </a:prstGeom>
          <a:noFill/>
        </p:spPr>
        <p:txBody>
          <a:bodyPr wrap="square" rtlCol="0">
            <a:spAutoFit/>
          </a:bodyPr>
          <a:lstStyle/>
          <a:p>
            <a:r>
              <a:rPr lang="en-CA" sz="2400" b="1" dirty="0" smtClean="0"/>
              <a:t>Print common components</a:t>
            </a:r>
            <a:endParaRPr lang="en-CA" sz="2400" b="1" dirty="0"/>
          </a:p>
        </p:txBody>
      </p:sp>
      <p:sp>
        <p:nvSpPr>
          <p:cNvPr id="9" name="TextBox 8"/>
          <p:cNvSpPr txBox="1"/>
          <p:nvPr/>
        </p:nvSpPr>
        <p:spPr>
          <a:xfrm>
            <a:off x="11331005" y="12052126"/>
            <a:ext cx="3528392" cy="1477328"/>
          </a:xfrm>
          <a:prstGeom prst="rect">
            <a:avLst/>
          </a:prstGeom>
          <a:noFill/>
        </p:spPr>
        <p:txBody>
          <a:bodyPr wrap="square" rtlCol="0">
            <a:spAutoFit/>
          </a:bodyPr>
          <a:lstStyle/>
          <a:p>
            <a:pPr algn="ctr"/>
            <a:r>
              <a:rPr lang="en-CA" sz="1800" b="1" u="sng" dirty="0" smtClean="0"/>
              <a:t>Printer Needs</a:t>
            </a:r>
          </a:p>
          <a:p>
            <a:r>
              <a:rPr lang="en-CA" sz="1800" dirty="0" smtClean="0"/>
              <a:t>Type of printer specs:</a:t>
            </a:r>
          </a:p>
          <a:p>
            <a:pPr marL="857250" indent="-857250">
              <a:buFontTx/>
              <a:buChar char="-"/>
            </a:pPr>
            <a:r>
              <a:rPr lang="en-CA" sz="1800" dirty="0" smtClean="0"/>
              <a:t>Orientation</a:t>
            </a:r>
          </a:p>
          <a:p>
            <a:pPr marL="857250" indent="-857250">
              <a:buFontTx/>
              <a:buChar char="-"/>
            </a:pPr>
            <a:r>
              <a:rPr lang="en-CA" sz="1800" dirty="0" smtClean="0"/>
              <a:t>Size</a:t>
            </a:r>
          </a:p>
          <a:p>
            <a:pPr marL="857250" indent="-857250">
              <a:buFontTx/>
              <a:buChar char="-"/>
            </a:pPr>
            <a:r>
              <a:rPr lang="en-CA" sz="1800" dirty="0" smtClean="0"/>
              <a:t>Page Count</a:t>
            </a:r>
          </a:p>
        </p:txBody>
      </p:sp>
      <p:sp>
        <p:nvSpPr>
          <p:cNvPr id="10" name="TextBox 9"/>
          <p:cNvSpPr txBox="1"/>
          <p:nvPr/>
        </p:nvSpPr>
        <p:spPr>
          <a:xfrm>
            <a:off x="1535036" y="6760702"/>
            <a:ext cx="3096344" cy="400110"/>
          </a:xfrm>
          <a:prstGeom prst="rect">
            <a:avLst/>
          </a:prstGeom>
          <a:noFill/>
        </p:spPr>
        <p:txBody>
          <a:bodyPr wrap="square" rtlCol="0">
            <a:spAutoFit/>
          </a:bodyPr>
          <a:lstStyle/>
          <a:p>
            <a:r>
              <a:rPr lang="en-CA" sz="2000" dirty="0" smtClean="0"/>
              <a:t>What to print</a:t>
            </a:r>
            <a:endParaRPr lang="en-CA" sz="2000" dirty="0"/>
          </a:p>
        </p:txBody>
      </p:sp>
      <p:sp>
        <p:nvSpPr>
          <p:cNvPr id="11" name="TextBox 10"/>
          <p:cNvSpPr txBox="1"/>
          <p:nvPr/>
        </p:nvSpPr>
        <p:spPr>
          <a:xfrm>
            <a:off x="11584732" y="7443614"/>
            <a:ext cx="3096344" cy="400110"/>
          </a:xfrm>
          <a:prstGeom prst="rect">
            <a:avLst/>
          </a:prstGeom>
          <a:noFill/>
        </p:spPr>
        <p:txBody>
          <a:bodyPr wrap="square" rtlCol="0">
            <a:spAutoFit/>
          </a:bodyPr>
          <a:lstStyle/>
          <a:p>
            <a:r>
              <a:rPr lang="en-CA" sz="2000" dirty="0" smtClean="0"/>
              <a:t>Select Printer</a:t>
            </a:r>
            <a:endParaRPr lang="en-CA" sz="2000" dirty="0"/>
          </a:p>
        </p:txBody>
      </p:sp>
      <p:sp>
        <p:nvSpPr>
          <p:cNvPr id="12" name="TextBox 11"/>
          <p:cNvSpPr txBox="1"/>
          <p:nvPr/>
        </p:nvSpPr>
        <p:spPr>
          <a:xfrm>
            <a:off x="29899223" y="7769891"/>
            <a:ext cx="3096344" cy="400110"/>
          </a:xfrm>
          <a:prstGeom prst="rect">
            <a:avLst/>
          </a:prstGeom>
          <a:noFill/>
        </p:spPr>
        <p:txBody>
          <a:bodyPr wrap="square" rtlCol="0">
            <a:spAutoFit/>
          </a:bodyPr>
          <a:lstStyle/>
          <a:p>
            <a:r>
              <a:rPr lang="en-CA" sz="2000" dirty="0" smtClean="0"/>
              <a:t>Printing Results</a:t>
            </a:r>
            <a:endParaRPr lang="en-CA" sz="2000" dirty="0"/>
          </a:p>
        </p:txBody>
      </p:sp>
      <p:sp>
        <p:nvSpPr>
          <p:cNvPr id="13" name="TextBox 12"/>
          <p:cNvSpPr txBox="1"/>
          <p:nvPr/>
        </p:nvSpPr>
        <p:spPr>
          <a:xfrm>
            <a:off x="20587019" y="7643669"/>
            <a:ext cx="3096344" cy="400110"/>
          </a:xfrm>
          <a:prstGeom prst="rect">
            <a:avLst/>
          </a:prstGeom>
          <a:noFill/>
        </p:spPr>
        <p:txBody>
          <a:bodyPr wrap="square" rtlCol="0">
            <a:spAutoFit/>
          </a:bodyPr>
          <a:lstStyle/>
          <a:p>
            <a:r>
              <a:rPr lang="en-CA" sz="2000" dirty="0" smtClean="0"/>
              <a:t>Page Size</a:t>
            </a:r>
            <a:endParaRPr lang="en-CA" sz="2000" dirty="0"/>
          </a:p>
        </p:txBody>
      </p:sp>
      <p:sp>
        <p:nvSpPr>
          <p:cNvPr id="14" name="TextBox 13"/>
          <p:cNvSpPr txBox="1"/>
          <p:nvPr/>
        </p:nvSpPr>
        <p:spPr>
          <a:xfrm>
            <a:off x="16517366" y="7773621"/>
            <a:ext cx="3096344" cy="400110"/>
          </a:xfrm>
          <a:prstGeom prst="rect">
            <a:avLst/>
          </a:prstGeom>
          <a:noFill/>
        </p:spPr>
        <p:txBody>
          <a:bodyPr wrap="square" rtlCol="0">
            <a:spAutoFit/>
          </a:bodyPr>
          <a:lstStyle/>
          <a:p>
            <a:r>
              <a:rPr lang="en-CA" sz="2000" dirty="0" smtClean="0"/>
              <a:t>Page Orientation</a:t>
            </a:r>
            <a:endParaRPr lang="en-CA" sz="2000" dirty="0"/>
          </a:p>
        </p:txBody>
      </p:sp>
      <p:sp>
        <p:nvSpPr>
          <p:cNvPr id="15" name="TextBox 14"/>
          <p:cNvSpPr txBox="1"/>
          <p:nvPr/>
        </p:nvSpPr>
        <p:spPr>
          <a:xfrm>
            <a:off x="25069183" y="7978220"/>
            <a:ext cx="3096344" cy="400110"/>
          </a:xfrm>
          <a:prstGeom prst="rect">
            <a:avLst/>
          </a:prstGeom>
          <a:noFill/>
        </p:spPr>
        <p:txBody>
          <a:bodyPr wrap="square" rtlCol="0">
            <a:spAutoFit/>
          </a:bodyPr>
          <a:lstStyle/>
          <a:p>
            <a:r>
              <a:rPr lang="en-CA" sz="2000" dirty="0" smtClean="0"/>
              <a:t>Page Preview</a:t>
            </a:r>
            <a:endParaRPr lang="en-CA" sz="2000" dirty="0"/>
          </a:p>
        </p:txBody>
      </p:sp>
    </p:spTree>
    <p:extLst>
      <p:ext uri="{BB962C8B-B14F-4D97-AF65-F5344CB8AC3E}">
        <p14:creationId xmlns:p14="http://schemas.microsoft.com/office/powerpoint/2010/main" val="10083179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37246" y="742874"/>
            <a:ext cx="4320480" cy="1046120"/>
          </a:xfrm>
          <a:prstGeom prst="rect">
            <a:avLst/>
          </a:prstGeom>
          <a:noFill/>
        </p:spPr>
        <p:txBody>
          <a:bodyPr wrap="square" rtlCol="0">
            <a:spAutoFit/>
          </a:bodyPr>
          <a:lstStyle/>
          <a:p>
            <a:pPr algn="ctr"/>
            <a:r>
              <a:rPr lang="en-CA" dirty="0" smtClean="0"/>
              <a:t>Print 1</a:t>
            </a:r>
          </a:p>
        </p:txBody>
      </p:sp>
      <p:pic>
        <p:nvPicPr>
          <p:cNvPr id="3" name="Picture 2"/>
          <p:cNvPicPr>
            <a:picLocks noChangeAspect="1"/>
          </p:cNvPicPr>
          <p:nvPr/>
        </p:nvPicPr>
        <p:blipFill rotWithShape="1">
          <a:blip r:embed="rId2"/>
          <a:srcRect l="58734" t="10968" r="3565" b="30871"/>
          <a:stretch/>
        </p:blipFill>
        <p:spPr>
          <a:xfrm>
            <a:off x="2437246" y="4275262"/>
            <a:ext cx="6840760" cy="6006868"/>
          </a:xfrm>
          <a:prstGeom prst="rect">
            <a:avLst/>
          </a:prstGeom>
        </p:spPr>
      </p:pic>
      <p:sp>
        <p:nvSpPr>
          <p:cNvPr id="4" name="TextBox 3"/>
          <p:cNvSpPr txBox="1"/>
          <p:nvPr/>
        </p:nvSpPr>
        <p:spPr>
          <a:xfrm>
            <a:off x="14753084" y="4139375"/>
            <a:ext cx="9029056" cy="3416320"/>
          </a:xfrm>
          <a:prstGeom prst="rect">
            <a:avLst/>
          </a:prstGeom>
          <a:noFill/>
        </p:spPr>
        <p:txBody>
          <a:bodyPr wrap="square" rtlCol="0">
            <a:spAutoFit/>
          </a:bodyPr>
          <a:lstStyle/>
          <a:p>
            <a:r>
              <a:rPr lang="en-CA" sz="1800" b="1" dirty="0" smtClean="0"/>
              <a:t>Lines of code: </a:t>
            </a:r>
            <a:r>
              <a:rPr lang="en-CA" sz="1800" dirty="0" smtClean="0"/>
              <a:t>Total: 37</a:t>
            </a:r>
          </a:p>
          <a:p>
            <a:endParaRPr lang="en-CA" sz="1800" b="1" dirty="0"/>
          </a:p>
          <a:p>
            <a:r>
              <a:rPr lang="en-CA" sz="1800" b="1" dirty="0" smtClean="0"/>
              <a:t>Outside Interaction:</a:t>
            </a:r>
          </a:p>
          <a:p>
            <a:r>
              <a:rPr lang="en-CA" sz="1800" dirty="0" smtClean="0"/>
              <a:t>Is called with button functionality and sent through with a node </a:t>
            </a:r>
          </a:p>
          <a:p>
            <a:endParaRPr lang="en-CA" sz="1800" dirty="0" smtClean="0"/>
          </a:p>
          <a:p>
            <a:r>
              <a:rPr lang="en-CA" sz="1800" b="1" dirty="0" smtClean="0"/>
              <a:t>Dependencies: </a:t>
            </a:r>
            <a:r>
              <a:rPr lang="en-CA" sz="1800" dirty="0" smtClean="0"/>
              <a:t>That a node is sent as a parameter</a:t>
            </a:r>
            <a:endParaRPr lang="en-CA" sz="1800" b="1" dirty="0"/>
          </a:p>
          <a:p>
            <a:endParaRPr lang="en-CA" sz="1800" dirty="0"/>
          </a:p>
          <a:p>
            <a:r>
              <a:rPr lang="en-CA" sz="1800" b="1" dirty="0" smtClean="0"/>
              <a:t>Medium size code explanation:</a:t>
            </a:r>
          </a:p>
          <a:p>
            <a:r>
              <a:rPr lang="en-CA" sz="1800" dirty="0" smtClean="0"/>
              <a:t>The pageSetup method is run with the node first. It creates a job through library print methods. If the job doesn’t exist then the method returns. If the job does exist then go to method print with the job and the node. The print method either prints the node or displays error messages.</a:t>
            </a:r>
          </a:p>
        </p:txBody>
      </p:sp>
    </p:spTree>
    <p:extLst>
      <p:ext uri="{BB962C8B-B14F-4D97-AF65-F5344CB8AC3E}">
        <p14:creationId xmlns:p14="http://schemas.microsoft.com/office/powerpoint/2010/main" val="40020165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007668" y="3771206"/>
            <a:ext cx="8149480" cy="14709549"/>
            <a:chOff x="6128744" y="10070435"/>
            <a:chExt cx="8149480" cy="14709549"/>
          </a:xfrm>
        </p:grpSpPr>
        <p:pic>
          <p:nvPicPr>
            <p:cNvPr id="3" name="Picture 2"/>
            <p:cNvPicPr>
              <a:picLocks noChangeAspect="1"/>
            </p:cNvPicPr>
            <p:nvPr/>
          </p:nvPicPr>
          <p:blipFill rotWithShape="1">
            <a:blip r:embed="rId2"/>
            <a:srcRect l="52113" t="10445" r="7725" b="16755"/>
            <a:stretch/>
          </p:blipFill>
          <p:spPr>
            <a:xfrm>
              <a:off x="6128744" y="10070435"/>
              <a:ext cx="4807916" cy="4902189"/>
            </a:xfrm>
            <a:prstGeom prst="rect">
              <a:avLst/>
            </a:prstGeom>
          </p:spPr>
        </p:pic>
        <p:pic>
          <p:nvPicPr>
            <p:cNvPr id="4" name="Picture 3"/>
            <p:cNvPicPr>
              <a:picLocks noChangeAspect="1"/>
            </p:cNvPicPr>
            <p:nvPr/>
          </p:nvPicPr>
          <p:blipFill rotWithShape="1">
            <a:blip r:embed="rId3"/>
            <a:srcRect l="52368" t="10801" r="3926" b="61162"/>
            <a:stretch/>
          </p:blipFill>
          <p:spPr>
            <a:xfrm>
              <a:off x="6137391" y="14972624"/>
              <a:ext cx="6624736" cy="2390536"/>
            </a:xfrm>
            <a:prstGeom prst="rect">
              <a:avLst/>
            </a:prstGeom>
          </p:spPr>
        </p:pic>
        <p:pic>
          <p:nvPicPr>
            <p:cNvPr id="5" name="Picture 4"/>
            <p:cNvPicPr>
              <a:picLocks noChangeAspect="1"/>
            </p:cNvPicPr>
            <p:nvPr/>
          </p:nvPicPr>
          <p:blipFill rotWithShape="1">
            <a:blip r:embed="rId4"/>
            <a:srcRect l="51963" t="11383" r="3544" b="16519"/>
            <a:stretch/>
          </p:blipFill>
          <p:spPr>
            <a:xfrm>
              <a:off x="6141320" y="17363160"/>
              <a:ext cx="8136904" cy="7416824"/>
            </a:xfrm>
            <a:prstGeom prst="rect">
              <a:avLst/>
            </a:prstGeom>
          </p:spPr>
        </p:pic>
      </p:grpSp>
      <p:sp>
        <p:nvSpPr>
          <p:cNvPr id="6" name="TextBox 5"/>
          <p:cNvSpPr txBox="1"/>
          <p:nvPr/>
        </p:nvSpPr>
        <p:spPr>
          <a:xfrm>
            <a:off x="2437246" y="742874"/>
            <a:ext cx="4320480" cy="1046120"/>
          </a:xfrm>
          <a:prstGeom prst="rect">
            <a:avLst/>
          </a:prstGeom>
          <a:noFill/>
        </p:spPr>
        <p:txBody>
          <a:bodyPr wrap="square" rtlCol="0">
            <a:spAutoFit/>
          </a:bodyPr>
          <a:lstStyle/>
          <a:p>
            <a:pPr algn="ctr"/>
            <a:r>
              <a:rPr lang="en-CA" dirty="0" smtClean="0"/>
              <a:t>Print 2</a:t>
            </a:r>
          </a:p>
        </p:txBody>
      </p:sp>
      <p:sp>
        <p:nvSpPr>
          <p:cNvPr id="7" name="TextBox 6"/>
          <p:cNvSpPr txBox="1"/>
          <p:nvPr/>
        </p:nvSpPr>
        <p:spPr>
          <a:xfrm>
            <a:off x="14753084" y="4139375"/>
            <a:ext cx="9029056" cy="4247317"/>
          </a:xfrm>
          <a:prstGeom prst="rect">
            <a:avLst/>
          </a:prstGeom>
          <a:noFill/>
        </p:spPr>
        <p:txBody>
          <a:bodyPr wrap="square" rtlCol="0">
            <a:spAutoFit/>
          </a:bodyPr>
          <a:lstStyle/>
          <a:p>
            <a:r>
              <a:rPr lang="en-CA" sz="1800" b="1" dirty="0" smtClean="0"/>
              <a:t>Lines of code: </a:t>
            </a:r>
            <a:r>
              <a:rPr lang="en-CA" sz="1800" dirty="0" smtClean="0"/>
              <a:t>Total: 126</a:t>
            </a:r>
          </a:p>
          <a:p>
            <a:endParaRPr lang="en-CA" sz="1800" b="1" dirty="0"/>
          </a:p>
          <a:p>
            <a:r>
              <a:rPr lang="en-CA" sz="1800" b="1" dirty="0" smtClean="0"/>
              <a:t>Outside Interaction:</a:t>
            </a:r>
          </a:p>
          <a:p>
            <a:r>
              <a:rPr lang="en-CA" sz="1800" dirty="0" smtClean="0"/>
              <a:t>Is called with button functionality</a:t>
            </a:r>
          </a:p>
          <a:p>
            <a:endParaRPr lang="en-CA" sz="1800" dirty="0" smtClean="0"/>
          </a:p>
          <a:p>
            <a:r>
              <a:rPr lang="en-CA" sz="1800" b="1" dirty="0" smtClean="0"/>
              <a:t>Dependencies: </a:t>
            </a:r>
            <a:r>
              <a:rPr lang="en-CA" sz="1800" dirty="0" smtClean="0"/>
              <a:t>N/A</a:t>
            </a:r>
            <a:endParaRPr lang="en-CA" sz="1800" b="1" dirty="0"/>
          </a:p>
          <a:p>
            <a:endParaRPr lang="en-CA" sz="1800" dirty="0"/>
          </a:p>
          <a:p>
            <a:r>
              <a:rPr lang="en-CA" sz="1800" b="1" dirty="0" smtClean="0"/>
              <a:t>Medium size code explanation:</a:t>
            </a:r>
            <a:endParaRPr lang="en-CA" sz="1800" dirty="0" smtClean="0"/>
          </a:p>
          <a:p>
            <a:endParaRPr lang="en-CA" sz="1800" b="1" dirty="0" smtClean="0"/>
          </a:p>
          <a:p>
            <a:r>
              <a:rPr lang="en-CA" sz="1800" dirty="0" smtClean="0"/>
              <a:t>The </a:t>
            </a:r>
            <a:r>
              <a:rPr lang="en-CA" sz="1800" dirty="0" err="1" smtClean="0"/>
              <a:t>printPDF</a:t>
            </a:r>
            <a:r>
              <a:rPr lang="en-CA" sz="1800" dirty="0" smtClean="0"/>
              <a:t>() method runs and takes the scene we are attempting to print and saves it as a </a:t>
            </a:r>
            <a:r>
              <a:rPr lang="en-CA" sz="1800" dirty="0" err="1" smtClean="0"/>
              <a:t>png</a:t>
            </a:r>
            <a:r>
              <a:rPr lang="en-CA" sz="1800" dirty="0" smtClean="0"/>
              <a:t> file. Then it takes the </a:t>
            </a:r>
            <a:r>
              <a:rPr lang="en-CA" sz="1800" dirty="0" err="1" smtClean="0"/>
              <a:t>png</a:t>
            </a:r>
            <a:r>
              <a:rPr lang="en-CA" sz="1800" dirty="0" smtClean="0"/>
              <a:t> and prints it. Before the document is sent off to the printer, the system print dialogue is brought up to select print settings prior to sending the print job through e.g. print orientation. A set of predetermined variables were defined as parameters for the print job, like the imageable width and height. Then the document is sent to the printer to print.</a:t>
            </a:r>
          </a:p>
        </p:txBody>
      </p:sp>
    </p:spTree>
    <p:extLst>
      <p:ext uri="{BB962C8B-B14F-4D97-AF65-F5344CB8AC3E}">
        <p14:creationId xmlns:p14="http://schemas.microsoft.com/office/powerpoint/2010/main" val="13978004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48755" y="3771206"/>
            <a:ext cx="13681520" cy="11772454"/>
          </a:xfrm>
          <a:prstGeom prst="rect">
            <a:avLst/>
          </a:prstGeom>
          <a:noFill/>
        </p:spPr>
        <p:txBody>
          <a:bodyPr wrap="square" rtlCol="0">
            <a:spAutoFit/>
          </a:bodyPr>
          <a:lstStyle/>
          <a:p>
            <a:endParaRPr lang="en-CA" sz="1100" dirty="0"/>
          </a:p>
          <a:p>
            <a:r>
              <a:rPr lang="en-CA" sz="1100" dirty="0"/>
              <a:t>public class Print {</a:t>
            </a:r>
          </a:p>
          <a:p>
            <a:r>
              <a:rPr lang="en-CA" sz="1100" dirty="0"/>
              <a:t>    </a:t>
            </a:r>
          </a:p>
          <a:p>
            <a:r>
              <a:rPr lang="en-CA" sz="1100" dirty="0"/>
              <a:t>    /** Property names of the page format */</a:t>
            </a:r>
          </a:p>
          <a:p>
            <a:r>
              <a:rPr lang="en-CA" sz="1100" dirty="0"/>
              <a:t>    private static final String PROP_PAGE_ORIENTATION = "pageOrientation";// NOI18N</a:t>
            </a:r>
          </a:p>
          <a:p>
            <a:r>
              <a:rPr lang="en-CA" sz="1100" dirty="0"/>
              <a:t>    private static final String PROP_PAGE_WIDTH = "pageWidth";// NOI18N</a:t>
            </a:r>
          </a:p>
          <a:p>
            <a:r>
              <a:rPr lang="en-CA" sz="1100" dirty="0"/>
              <a:t>    private static final String PROP_PAGE_HEIGHT = "pageHeight";// NOI18N</a:t>
            </a:r>
          </a:p>
          <a:p>
            <a:r>
              <a:rPr lang="en-CA" sz="1100" dirty="0"/>
              <a:t>    private static final String PROP_PAGE_IMAGEABLEAREA_Y = "imageableAreaY";</a:t>
            </a:r>
          </a:p>
          <a:p>
            <a:r>
              <a:rPr lang="en-CA" sz="1100" dirty="0"/>
              <a:t>    private static final String PROP_PAGE_IMAGEABLEAREA_X = "imageableAreaX";</a:t>
            </a:r>
          </a:p>
          <a:p>
            <a:r>
              <a:rPr lang="en-CA" sz="1100" dirty="0"/>
              <a:t>    private static final String PROP_PAGE_IMAGEABLEAREA_WIDTH = "imageableAreaWidth";</a:t>
            </a:r>
          </a:p>
          <a:p>
            <a:r>
              <a:rPr lang="en-CA" sz="1100" dirty="0"/>
              <a:t>    private static final String PROP_PAGE_IMAGEABLEAREA_HEIGHT = "imageableAreaHeight";    </a:t>
            </a:r>
          </a:p>
          <a:p>
            <a:r>
              <a:rPr lang="en-CA" sz="1100" dirty="0"/>
              <a:t>    static Scale </a:t>
            </a:r>
            <a:r>
              <a:rPr lang="en-CA" sz="1100" dirty="0"/>
              <a:t>scale</a:t>
            </a:r>
            <a:r>
              <a:rPr lang="en-CA" sz="1100" dirty="0"/>
              <a:t>;</a:t>
            </a:r>
          </a:p>
          <a:p>
            <a:r>
              <a:rPr lang="en-CA" sz="1100" dirty="0"/>
              <a:t>	/**</a:t>
            </a:r>
          </a:p>
          <a:p>
            <a:r>
              <a:rPr lang="en-CA" sz="1100" dirty="0"/>
              <a:t>         * Uses Java libraries to setup the printer page and to print</a:t>
            </a:r>
          </a:p>
          <a:p>
            <a:r>
              <a:rPr lang="en-CA" sz="1100" dirty="0"/>
              <a:t>         * @param node Is the current page to print.</a:t>
            </a:r>
          </a:p>
          <a:p>
            <a:r>
              <a:rPr lang="en-CA" sz="1100" dirty="0"/>
              <a:t>         */</a:t>
            </a:r>
          </a:p>
          <a:p>
            <a:r>
              <a:rPr lang="en-CA" sz="1100" dirty="0"/>
              <a:t>	public static void </a:t>
            </a:r>
            <a:r>
              <a:rPr lang="en-CA" sz="1100" dirty="0" err="1"/>
              <a:t>pageSetup</a:t>
            </a:r>
            <a:r>
              <a:rPr lang="en-CA" sz="1100" dirty="0"/>
              <a:t>(Node node) { //Brings up the printing settings</a:t>
            </a:r>
          </a:p>
          <a:p>
            <a:r>
              <a:rPr lang="en-CA" sz="1100" dirty="0"/>
              <a:t>            </a:t>
            </a:r>
          </a:p>
          <a:p>
            <a:r>
              <a:rPr lang="en-CA" sz="1100" dirty="0"/>
              <a:t>            Printer </a:t>
            </a:r>
            <a:r>
              <a:rPr lang="en-CA" sz="1100" dirty="0" err="1"/>
              <a:t>printer</a:t>
            </a:r>
            <a:r>
              <a:rPr lang="en-CA" sz="1100" dirty="0"/>
              <a:t> = </a:t>
            </a:r>
            <a:r>
              <a:rPr lang="en-CA" sz="1100" dirty="0" err="1"/>
              <a:t>Printer.getDefaultPrinter</a:t>
            </a:r>
            <a:r>
              <a:rPr lang="en-CA" sz="1100" dirty="0"/>
              <a:t>();</a:t>
            </a:r>
          </a:p>
          <a:p>
            <a:r>
              <a:rPr lang="en-CA" sz="1100" dirty="0"/>
              <a:t>            </a:t>
            </a:r>
          </a:p>
          <a:p>
            <a:r>
              <a:rPr lang="en-CA" sz="1100" dirty="0"/>
              <a:t>            </a:t>
            </a:r>
            <a:r>
              <a:rPr lang="en-CA" sz="1100" dirty="0" err="1"/>
              <a:t>PageLayout</a:t>
            </a:r>
            <a:r>
              <a:rPr lang="en-CA" sz="1100" dirty="0"/>
              <a:t> </a:t>
            </a:r>
            <a:r>
              <a:rPr lang="en-CA" sz="1100" dirty="0" err="1"/>
              <a:t>pageLayout</a:t>
            </a:r>
            <a:r>
              <a:rPr lang="en-CA" sz="1100" dirty="0"/>
              <a:t> = </a:t>
            </a:r>
            <a:r>
              <a:rPr lang="en-CA" sz="1100" dirty="0" err="1"/>
              <a:t>printer.createPageLayout</a:t>
            </a:r>
            <a:r>
              <a:rPr lang="en-CA" sz="1100" dirty="0"/>
              <a:t>(</a:t>
            </a:r>
            <a:r>
              <a:rPr lang="en-CA" sz="1100" dirty="0" err="1"/>
              <a:t>Paper.C</a:t>
            </a:r>
            <a:r>
              <a:rPr lang="en-CA" sz="1100" dirty="0"/>
              <a:t>, </a:t>
            </a:r>
            <a:r>
              <a:rPr lang="en-CA" sz="1100" dirty="0" err="1"/>
              <a:t>PageOrientation.LANDSCAPE</a:t>
            </a:r>
            <a:r>
              <a:rPr lang="en-CA" sz="1100" dirty="0"/>
              <a:t>, </a:t>
            </a:r>
            <a:r>
              <a:rPr lang="en-CA" sz="1100" dirty="0" err="1"/>
              <a:t>Printer.MarginType.HARDWARE_MINIMUM</a:t>
            </a:r>
            <a:r>
              <a:rPr lang="en-CA" sz="1100" dirty="0"/>
              <a:t>);//</a:t>
            </a:r>
            <a:r>
              <a:rPr lang="en-CA" sz="1100" dirty="0" err="1"/>
              <a:t>Printer.MarginType.DEFAUL</a:t>
            </a:r>
            <a:endParaRPr lang="en-CA" sz="1100" dirty="0"/>
          </a:p>
          <a:p>
            <a:endParaRPr lang="en-CA" sz="1100" dirty="0"/>
          </a:p>
          <a:p>
            <a:r>
              <a:rPr lang="en-CA" sz="1100" dirty="0"/>
              <a:t>            </a:t>
            </a:r>
            <a:r>
              <a:rPr lang="en-CA" sz="1100" dirty="0" err="1"/>
              <a:t>PrinterJob</a:t>
            </a:r>
            <a:r>
              <a:rPr lang="en-CA" sz="1100" dirty="0"/>
              <a:t> job = </a:t>
            </a:r>
            <a:r>
              <a:rPr lang="en-CA" sz="1100" dirty="0" err="1"/>
              <a:t>PrinterJob.createPrinterJob</a:t>
            </a:r>
            <a:r>
              <a:rPr lang="en-CA" sz="1100" dirty="0"/>
              <a:t>();</a:t>
            </a:r>
          </a:p>
          <a:p>
            <a:r>
              <a:rPr lang="en-CA" sz="1100" dirty="0"/>
              <a:t>            if (job == null)</a:t>
            </a:r>
          </a:p>
          <a:p>
            <a:r>
              <a:rPr lang="en-CA" sz="1100" dirty="0"/>
              <a:t>                    return;		</a:t>
            </a:r>
          </a:p>
          <a:p>
            <a:r>
              <a:rPr lang="en-CA" sz="1100" dirty="0"/>
              <a:t>            </a:t>
            </a:r>
            <a:r>
              <a:rPr lang="en-CA" sz="1100" dirty="0" err="1"/>
              <a:t>boolean</a:t>
            </a:r>
            <a:r>
              <a:rPr lang="en-CA" sz="1100" dirty="0"/>
              <a:t> proceed = </a:t>
            </a:r>
            <a:r>
              <a:rPr lang="en-CA" sz="1100" dirty="0" err="1"/>
              <a:t>job.showPrintDialog</a:t>
            </a:r>
            <a:r>
              <a:rPr lang="en-CA" sz="1100" dirty="0"/>
              <a:t>(</a:t>
            </a:r>
            <a:r>
              <a:rPr lang="en-CA" sz="1100" dirty="0" err="1"/>
              <a:t>DSP.window</a:t>
            </a:r>
            <a:r>
              <a:rPr lang="en-CA" sz="1100" dirty="0"/>
              <a:t>);</a:t>
            </a:r>
          </a:p>
          <a:p>
            <a:endParaRPr lang="en-CA" sz="1100" dirty="0"/>
          </a:p>
          <a:p>
            <a:r>
              <a:rPr lang="en-CA" sz="1100" dirty="0"/>
              <a:t>            if (proceed)</a:t>
            </a:r>
          </a:p>
          <a:p>
            <a:r>
              <a:rPr lang="en-CA" sz="1100" dirty="0"/>
              <a:t>                    print(job, node);</a:t>
            </a:r>
          </a:p>
          <a:p>
            <a:r>
              <a:rPr lang="en-CA" sz="1100" dirty="0"/>
              <a:t>            //</a:t>
            </a:r>
            <a:r>
              <a:rPr lang="en-CA" sz="1100" dirty="0" err="1"/>
              <a:t>node.getTransforms</a:t>
            </a:r>
            <a:r>
              <a:rPr lang="en-CA" sz="1100" dirty="0"/>
              <a:t>().remove(scale);</a:t>
            </a:r>
          </a:p>
          <a:p>
            <a:r>
              <a:rPr lang="en-CA" sz="1100" dirty="0"/>
              <a:t>		</a:t>
            </a:r>
          </a:p>
          <a:p>
            <a:r>
              <a:rPr lang="en-CA" sz="1100" dirty="0"/>
              <a:t>	} // end pageSetup</a:t>
            </a:r>
          </a:p>
          <a:p>
            <a:endParaRPr lang="en-CA" sz="1100" dirty="0"/>
          </a:p>
          <a:p>
            <a:r>
              <a:rPr lang="en-CA" sz="1100" dirty="0"/>
              <a:t>        public static </a:t>
            </a:r>
            <a:r>
              <a:rPr lang="en-CA" sz="1100" dirty="0" err="1"/>
              <a:t>PageFormat</a:t>
            </a:r>
            <a:r>
              <a:rPr lang="en-CA" sz="1100" dirty="0"/>
              <a:t> </a:t>
            </a:r>
            <a:r>
              <a:rPr lang="en-CA" sz="1100" dirty="0" err="1"/>
              <a:t>getPageFormat</a:t>
            </a:r>
            <a:r>
              <a:rPr lang="en-CA" sz="1100" dirty="0"/>
              <a:t>(</a:t>
            </a:r>
            <a:r>
              <a:rPr lang="en-CA" sz="1100" dirty="0" err="1"/>
              <a:t>PrinterJob</a:t>
            </a:r>
            <a:r>
              <a:rPr lang="en-CA" sz="1100" dirty="0"/>
              <a:t> </a:t>
            </a:r>
            <a:r>
              <a:rPr lang="en-CA" sz="1100" dirty="0" err="1"/>
              <a:t>pj</a:t>
            </a:r>
            <a:r>
              <a:rPr lang="en-CA" sz="1100" dirty="0"/>
              <a:t>) {</a:t>
            </a:r>
          </a:p>
          <a:p>
            <a:r>
              <a:rPr lang="en-CA" sz="1100" dirty="0"/>
              <a:t>            </a:t>
            </a:r>
            <a:r>
              <a:rPr lang="en-CA" sz="1100" dirty="0" err="1"/>
              <a:t>PageFormat</a:t>
            </a:r>
            <a:r>
              <a:rPr lang="en-CA" sz="1100" dirty="0"/>
              <a:t> </a:t>
            </a:r>
            <a:r>
              <a:rPr lang="en-CA" sz="1100" dirty="0" err="1"/>
              <a:t>pageFormat</a:t>
            </a:r>
            <a:r>
              <a:rPr lang="en-CA" sz="1100" dirty="0"/>
              <a:t> = null;</a:t>
            </a:r>
          </a:p>
          <a:p>
            <a:r>
              <a:rPr lang="en-CA" sz="1100" dirty="0"/>
              <a:t>            </a:t>
            </a:r>
            <a:r>
              <a:rPr lang="en-CA" sz="1100" dirty="0" err="1"/>
              <a:t>pageFormat</a:t>
            </a:r>
            <a:r>
              <a:rPr lang="en-CA" sz="1100" dirty="0"/>
              <a:t> = </a:t>
            </a:r>
            <a:r>
              <a:rPr lang="en-CA" sz="1100" dirty="0" err="1"/>
              <a:t>pj.defaultPage</a:t>
            </a:r>
            <a:r>
              <a:rPr lang="en-CA" sz="1100" dirty="0"/>
              <a:t>();</a:t>
            </a:r>
          </a:p>
          <a:p>
            <a:r>
              <a:rPr lang="en-CA" sz="1100" dirty="0"/>
              <a:t>            Paper p = </a:t>
            </a:r>
            <a:r>
              <a:rPr lang="en-CA" sz="1100" dirty="0" err="1"/>
              <a:t>pageFormat.getPaper</a:t>
            </a:r>
            <a:r>
              <a:rPr lang="en-CA" sz="1100" dirty="0"/>
              <a:t>();</a:t>
            </a:r>
          </a:p>
          <a:p>
            <a:r>
              <a:rPr lang="en-CA" sz="1100" dirty="0"/>
              <a:t>            </a:t>
            </a:r>
            <a:r>
              <a:rPr lang="en-CA" sz="1100" dirty="0" err="1"/>
              <a:t>int</a:t>
            </a:r>
            <a:r>
              <a:rPr lang="en-CA" sz="1100" dirty="0"/>
              <a:t> pageOrientation = </a:t>
            </a:r>
            <a:r>
              <a:rPr lang="en-CA" sz="1100" dirty="0" err="1"/>
              <a:t>getPreferences</a:t>
            </a:r>
            <a:r>
              <a:rPr lang="en-CA" sz="1100" dirty="0"/>
              <a:t>().</a:t>
            </a:r>
            <a:r>
              <a:rPr lang="en-CA" sz="1100" dirty="0" err="1"/>
              <a:t>getInt</a:t>
            </a:r>
            <a:r>
              <a:rPr lang="en-CA" sz="1100" dirty="0"/>
              <a:t>(PROP_PAGE_ORIENTATION, </a:t>
            </a:r>
            <a:r>
              <a:rPr lang="en-CA" sz="1100" dirty="0" err="1"/>
              <a:t>pageFormat.getOrientation</a:t>
            </a:r>
            <a:r>
              <a:rPr lang="en-CA" sz="1100" dirty="0"/>
              <a:t>());</a:t>
            </a:r>
          </a:p>
          <a:p>
            <a:r>
              <a:rPr lang="en-CA" sz="1100" dirty="0"/>
              <a:t>            double </a:t>
            </a:r>
            <a:r>
              <a:rPr lang="en-CA" sz="1100" dirty="0" err="1"/>
              <a:t>paperWidth</a:t>
            </a:r>
            <a:r>
              <a:rPr lang="en-CA" sz="1100" dirty="0"/>
              <a:t> = </a:t>
            </a:r>
            <a:r>
              <a:rPr lang="en-CA" sz="1100" dirty="0" err="1"/>
              <a:t>getPreferences</a:t>
            </a:r>
            <a:r>
              <a:rPr lang="en-CA" sz="1100" dirty="0"/>
              <a:t>().</a:t>
            </a:r>
            <a:r>
              <a:rPr lang="en-CA" sz="1100" dirty="0" err="1"/>
              <a:t>getDouble</a:t>
            </a:r>
            <a:r>
              <a:rPr lang="en-CA" sz="1100" dirty="0"/>
              <a:t>(PROP_PAGE_WIDTH, </a:t>
            </a:r>
            <a:r>
              <a:rPr lang="en-CA" sz="1100" dirty="0" err="1"/>
              <a:t>p.getWidth</a:t>
            </a:r>
            <a:r>
              <a:rPr lang="en-CA" sz="1100" dirty="0"/>
              <a:t>());</a:t>
            </a:r>
          </a:p>
          <a:p>
            <a:r>
              <a:rPr lang="en-CA" sz="1100" dirty="0"/>
              <a:t>            double </a:t>
            </a:r>
            <a:r>
              <a:rPr lang="en-CA" sz="1100" dirty="0" err="1"/>
              <a:t>paperHeight</a:t>
            </a:r>
            <a:r>
              <a:rPr lang="en-CA" sz="1100" dirty="0"/>
              <a:t> = </a:t>
            </a:r>
            <a:r>
              <a:rPr lang="en-CA" sz="1100" dirty="0" err="1"/>
              <a:t>getPreferences</a:t>
            </a:r>
            <a:r>
              <a:rPr lang="en-CA" sz="1100" dirty="0"/>
              <a:t>().</a:t>
            </a:r>
            <a:r>
              <a:rPr lang="en-CA" sz="1100" dirty="0" err="1"/>
              <a:t>getDouble</a:t>
            </a:r>
            <a:r>
              <a:rPr lang="en-CA" sz="1100" dirty="0"/>
              <a:t>(PROP_PAGE_HEIGHT, </a:t>
            </a:r>
            <a:r>
              <a:rPr lang="en-CA" sz="1100" dirty="0" err="1"/>
              <a:t>p.getHeight</a:t>
            </a:r>
            <a:r>
              <a:rPr lang="en-CA" sz="1100" dirty="0"/>
              <a:t>());</a:t>
            </a:r>
          </a:p>
          <a:p>
            <a:endParaRPr lang="en-CA" sz="1100" dirty="0"/>
          </a:p>
          <a:p>
            <a:r>
              <a:rPr lang="en-CA" sz="1100" dirty="0"/>
              <a:t>            double </a:t>
            </a:r>
            <a:r>
              <a:rPr lang="en-CA" sz="1100" dirty="0" err="1"/>
              <a:t>iaWidth</a:t>
            </a:r>
            <a:r>
              <a:rPr lang="en-CA" sz="1100" dirty="0"/>
              <a:t> = </a:t>
            </a:r>
            <a:r>
              <a:rPr lang="en-CA" sz="1100" dirty="0" err="1"/>
              <a:t>getPreferences</a:t>
            </a:r>
            <a:r>
              <a:rPr lang="en-CA" sz="1100" dirty="0"/>
              <a:t>().</a:t>
            </a:r>
            <a:r>
              <a:rPr lang="en-CA" sz="1100" dirty="0" err="1"/>
              <a:t>getDouble</a:t>
            </a:r>
            <a:r>
              <a:rPr lang="en-CA" sz="1100" dirty="0"/>
              <a:t>(PROP_PAGE_IMAGEABLEAREA_WIDTH, </a:t>
            </a:r>
            <a:r>
              <a:rPr lang="en-CA" sz="1100" dirty="0" err="1"/>
              <a:t>p.getImageableWidth</a:t>
            </a:r>
            <a:r>
              <a:rPr lang="en-CA" sz="1100" dirty="0"/>
              <a:t>());</a:t>
            </a:r>
          </a:p>
          <a:p>
            <a:r>
              <a:rPr lang="en-CA" sz="1100" dirty="0"/>
              <a:t>            double </a:t>
            </a:r>
            <a:r>
              <a:rPr lang="en-CA" sz="1100" dirty="0" err="1"/>
              <a:t>iaHeight</a:t>
            </a:r>
            <a:r>
              <a:rPr lang="en-CA" sz="1100" dirty="0"/>
              <a:t> = </a:t>
            </a:r>
            <a:r>
              <a:rPr lang="en-CA" sz="1100" dirty="0" err="1"/>
              <a:t>getPreferences</a:t>
            </a:r>
            <a:r>
              <a:rPr lang="en-CA" sz="1100" dirty="0"/>
              <a:t>().</a:t>
            </a:r>
            <a:r>
              <a:rPr lang="en-CA" sz="1100" dirty="0" err="1"/>
              <a:t>getDouble</a:t>
            </a:r>
            <a:r>
              <a:rPr lang="en-CA" sz="1100" dirty="0"/>
              <a:t>(PROP_PAGE_IMAGEABLEAREA_HEIGHT, </a:t>
            </a:r>
            <a:r>
              <a:rPr lang="en-CA" sz="1100" dirty="0" err="1"/>
              <a:t>p.getImageableHeight</a:t>
            </a:r>
            <a:r>
              <a:rPr lang="en-CA" sz="1100" dirty="0"/>
              <a:t>());</a:t>
            </a:r>
          </a:p>
          <a:p>
            <a:r>
              <a:rPr lang="en-CA" sz="1100" dirty="0"/>
              <a:t>            double </a:t>
            </a:r>
            <a:r>
              <a:rPr lang="en-CA" sz="1100" dirty="0" err="1"/>
              <a:t>iaX</a:t>
            </a:r>
            <a:r>
              <a:rPr lang="en-CA" sz="1100" dirty="0"/>
              <a:t> = </a:t>
            </a:r>
            <a:r>
              <a:rPr lang="en-CA" sz="1100" dirty="0" err="1"/>
              <a:t>getPreferences</a:t>
            </a:r>
            <a:r>
              <a:rPr lang="en-CA" sz="1100" dirty="0"/>
              <a:t>().</a:t>
            </a:r>
            <a:r>
              <a:rPr lang="en-CA" sz="1100" dirty="0" err="1"/>
              <a:t>getDouble</a:t>
            </a:r>
            <a:r>
              <a:rPr lang="en-CA" sz="1100" dirty="0"/>
              <a:t>(PROP_PAGE_IMAGEABLEAREA_X, </a:t>
            </a:r>
            <a:r>
              <a:rPr lang="en-CA" sz="1100" dirty="0" err="1"/>
              <a:t>p.getImageableX</a:t>
            </a:r>
            <a:r>
              <a:rPr lang="en-CA" sz="1100" dirty="0"/>
              <a:t>());</a:t>
            </a:r>
          </a:p>
          <a:p>
            <a:r>
              <a:rPr lang="en-CA" sz="1100" dirty="0"/>
              <a:t>            double </a:t>
            </a:r>
            <a:r>
              <a:rPr lang="en-CA" sz="1100" dirty="0" err="1"/>
              <a:t>iaY</a:t>
            </a:r>
            <a:r>
              <a:rPr lang="en-CA" sz="1100" dirty="0"/>
              <a:t> = </a:t>
            </a:r>
            <a:r>
              <a:rPr lang="en-CA" sz="1100" dirty="0" err="1"/>
              <a:t>getPreferences</a:t>
            </a:r>
            <a:r>
              <a:rPr lang="en-CA" sz="1100" dirty="0"/>
              <a:t>().</a:t>
            </a:r>
            <a:r>
              <a:rPr lang="en-CA" sz="1100" dirty="0" err="1"/>
              <a:t>getDouble</a:t>
            </a:r>
            <a:r>
              <a:rPr lang="en-CA" sz="1100" dirty="0"/>
              <a:t>(PROP_PAGE_IMAGEABLEAREA_Y, </a:t>
            </a:r>
            <a:r>
              <a:rPr lang="en-CA" sz="1100" dirty="0" err="1"/>
              <a:t>p.getImageableY</a:t>
            </a:r>
            <a:r>
              <a:rPr lang="en-CA" sz="1100" dirty="0"/>
              <a:t>());</a:t>
            </a:r>
          </a:p>
          <a:p>
            <a:endParaRPr lang="en-CA" sz="1100" dirty="0"/>
          </a:p>
          <a:p>
            <a:r>
              <a:rPr lang="en-CA" sz="1100" dirty="0"/>
              <a:t>            </a:t>
            </a:r>
            <a:r>
              <a:rPr lang="en-CA" sz="1100" dirty="0" err="1"/>
              <a:t>pageFormat.setOrientation</a:t>
            </a:r>
            <a:r>
              <a:rPr lang="en-CA" sz="1100" dirty="0"/>
              <a:t>(</a:t>
            </a:r>
            <a:r>
              <a:rPr lang="en-CA" sz="1100" dirty="0" err="1"/>
              <a:t>pageOrientation</a:t>
            </a:r>
            <a:r>
              <a:rPr lang="en-CA" sz="1100" dirty="0"/>
              <a:t>);</a:t>
            </a:r>
          </a:p>
          <a:p>
            <a:r>
              <a:rPr lang="en-CA" sz="1100" dirty="0"/>
              <a:t>            </a:t>
            </a:r>
            <a:r>
              <a:rPr lang="en-CA" sz="1100" dirty="0" err="1"/>
              <a:t>p.setSize</a:t>
            </a:r>
            <a:r>
              <a:rPr lang="en-CA" sz="1100" dirty="0"/>
              <a:t>(</a:t>
            </a:r>
            <a:r>
              <a:rPr lang="en-CA" sz="1100" dirty="0" err="1"/>
              <a:t>paperWidth</a:t>
            </a:r>
            <a:r>
              <a:rPr lang="en-CA" sz="1100" dirty="0"/>
              <a:t>, </a:t>
            </a:r>
            <a:r>
              <a:rPr lang="en-CA" sz="1100" dirty="0" err="1"/>
              <a:t>paperHeight</a:t>
            </a:r>
            <a:r>
              <a:rPr lang="en-CA" sz="1100" dirty="0"/>
              <a:t>);</a:t>
            </a:r>
          </a:p>
          <a:p>
            <a:r>
              <a:rPr lang="en-CA" sz="1100" dirty="0"/>
              <a:t>            </a:t>
            </a:r>
            <a:r>
              <a:rPr lang="en-CA" sz="1100" dirty="0" err="1"/>
              <a:t>p.setImageableArea</a:t>
            </a:r>
            <a:r>
              <a:rPr lang="en-CA" sz="1100" dirty="0"/>
              <a:t>(</a:t>
            </a:r>
            <a:r>
              <a:rPr lang="en-CA" sz="1100" dirty="0" err="1"/>
              <a:t>iaX</a:t>
            </a:r>
            <a:r>
              <a:rPr lang="en-CA" sz="1100" dirty="0"/>
              <a:t>, </a:t>
            </a:r>
            <a:r>
              <a:rPr lang="en-CA" sz="1100" dirty="0" err="1"/>
              <a:t>iaY</a:t>
            </a:r>
            <a:r>
              <a:rPr lang="en-CA" sz="1100" dirty="0"/>
              <a:t>, </a:t>
            </a:r>
            <a:r>
              <a:rPr lang="en-CA" sz="1100" dirty="0" err="1"/>
              <a:t>iaWidth</a:t>
            </a:r>
            <a:r>
              <a:rPr lang="en-CA" sz="1100" dirty="0"/>
              <a:t>, </a:t>
            </a:r>
            <a:r>
              <a:rPr lang="en-CA" sz="1100" dirty="0" err="1"/>
              <a:t>iaHeight</a:t>
            </a:r>
            <a:r>
              <a:rPr lang="en-CA" sz="1100" dirty="0"/>
              <a:t>);</a:t>
            </a:r>
          </a:p>
          <a:p>
            <a:r>
              <a:rPr lang="en-CA" sz="1100" dirty="0"/>
              <a:t>            </a:t>
            </a:r>
            <a:r>
              <a:rPr lang="en-CA" sz="1100" dirty="0" err="1"/>
              <a:t>pageFormat.setPaper</a:t>
            </a:r>
            <a:r>
              <a:rPr lang="en-CA" sz="1100" dirty="0"/>
              <a:t>(p);</a:t>
            </a:r>
          </a:p>
          <a:p>
            <a:r>
              <a:rPr lang="en-CA" sz="1100" dirty="0"/>
              <a:t>            return </a:t>
            </a:r>
            <a:r>
              <a:rPr lang="en-CA" sz="1100" dirty="0" err="1"/>
              <a:t>pageFormat</a:t>
            </a:r>
            <a:r>
              <a:rPr lang="en-CA" sz="1100" dirty="0"/>
              <a:t>;</a:t>
            </a:r>
          </a:p>
          <a:p>
            <a:r>
              <a:rPr lang="en-CA" sz="1100" dirty="0"/>
              <a:t>        }	</a:t>
            </a:r>
          </a:p>
          <a:p>
            <a:r>
              <a:rPr lang="en-CA" sz="1100" dirty="0" smtClean="0"/>
              <a:t>private </a:t>
            </a:r>
            <a:r>
              <a:rPr lang="en-CA" sz="1100" dirty="0"/>
              <a:t>static void print(</a:t>
            </a:r>
            <a:r>
              <a:rPr lang="en-CA" sz="1100" dirty="0" err="1"/>
              <a:t>PrinterJob</a:t>
            </a:r>
            <a:r>
              <a:rPr lang="en-CA" sz="1100" dirty="0"/>
              <a:t> job, Node node) { //Prints the page</a:t>
            </a:r>
          </a:p>
          <a:p>
            <a:r>
              <a:rPr lang="en-CA" sz="1100" dirty="0" err="1" smtClean="0"/>
              <a:t>boolean</a:t>
            </a:r>
            <a:r>
              <a:rPr lang="en-CA" sz="1100" dirty="0" smtClean="0"/>
              <a:t> </a:t>
            </a:r>
            <a:r>
              <a:rPr lang="en-CA" sz="1100" dirty="0"/>
              <a:t>printed = </a:t>
            </a:r>
            <a:r>
              <a:rPr lang="en-CA" sz="1100" dirty="0" err="1"/>
              <a:t>job.printPage</a:t>
            </a:r>
            <a:r>
              <a:rPr lang="en-CA" sz="1100" dirty="0"/>
              <a:t>(node);</a:t>
            </a:r>
          </a:p>
          <a:p>
            <a:endParaRPr lang="en-CA" sz="1100" dirty="0"/>
          </a:p>
          <a:p>
            <a:r>
              <a:rPr lang="en-CA" sz="1100" dirty="0" smtClean="0"/>
              <a:t>if </a:t>
            </a:r>
            <a:r>
              <a:rPr lang="en-CA" sz="1100" dirty="0"/>
              <a:t>(printed)</a:t>
            </a:r>
          </a:p>
          <a:p>
            <a:r>
              <a:rPr lang="en-CA" sz="1100" dirty="0" smtClean="0"/>
              <a:t>     </a:t>
            </a:r>
            <a:r>
              <a:rPr lang="en-CA" sz="1100" dirty="0" err="1" smtClean="0"/>
              <a:t>job.endJob</a:t>
            </a:r>
            <a:r>
              <a:rPr lang="en-CA" sz="1100" dirty="0"/>
              <a:t>(); //End the printer job</a:t>
            </a:r>
          </a:p>
          <a:p>
            <a:r>
              <a:rPr lang="en-CA" sz="1100" dirty="0" smtClean="0"/>
              <a:t>else </a:t>
            </a:r>
            <a:r>
              <a:rPr lang="en-CA" sz="1100" dirty="0"/>
              <a:t>{ //Printing Error</a:t>
            </a:r>
          </a:p>
          <a:p>
            <a:r>
              <a:rPr lang="en-CA" sz="1100" dirty="0" smtClean="0"/>
              <a:t>    Alert </a:t>
            </a:r>
            <a:r>
              <a:rPr lang="en-CA" sz="1100" dirty="0" err="1"/>
              <a:t>printerError</a:t>
            </a:r>
            <a:r>
              <a:rPr lang="en-CA" sz="1100" dirty="0"/>
              <a:t> = new Alert(</a:t>
            </a:r>
            <a:r>
              <a:rPr lang="en-CA" sz="1100" dirty="0" err="1"/>
              <a:t>AlertType.ERROR</a:t>
            </a:r>
            <a:r>
              <a:rPr lang="en-CA" sz="1100" dirty="0"/>
              <a:t>);</a:t>
            </a:r>
          </a:p>
          <a:p>
            <a:r>
              <a:rPr lang="en-CA" sz="1100" dirty="0" smtClean="0"/>
              <a:t>     </a:t>
            </a:r>
            <a:r>
              <a:rPr lang="en-CA" sz="1100" dirty="0" err="1" smtClean="0"/>
              <a:t>printerError.setTitle</a:t>
            </a:r>
            <a:r>
              <a:rPr lang="en-CA" sz="1100" dirty="0"/>
              <a:t>("Error");</a:t>
            </a:r>
          </a:p>
          <a:p>
            <a:r>
              <a:rPr lang="en-CA" sz="1100" dirty="0" smtClean="0"/>
              <a:t>     </a:t>
            </a:r>
            <a:r>
              <a:rPr lang="en-CA" sz="1100" dirty="0" err="1" smtClean="0"/>
              <a:t>printerError.setHeaderText</a:t>
            </a:r>
            <a:r>
              <a:rPr lang="en-CA" sz="1100" dirty="0"/>
              <a:t>("Printing Error");</a:t>
            </a:r>
          </a:p>
          <a:p>
            <a:r>
              <a:rPr lang="en-CA" sz="1100" dirty="0" smtClean="0"/>
              <a:t>     </a:t>
            </a:r>
            <a:r>
              <a:rPr lang="en-CA" sz="1100" dirty="0" err="1" smtClean="0"/>
              <a:t>printerError.setContentText</a:t>
            </a:r>
            <a:r>
              <a:rPr lang="en-CA" sz="1100" dirty="0"/>
              <a:t>("Uh oh! That's not supposed to happen!");</a:t>
            </a:r>
          </a:p>
          <a:p>
            <a:r>
              <a:rPr lang="en-CA" sz="1100" dirty="0" smtClean="0"/>
              <a:t>     </a:t>
            </a:r>
            <a:r>
              <a:rPr lang="en-CA" sz="1100" dirty="0" err="1" smtClean="0"/>
              <a:t>printerError.initModality</a:t>
            </a:r>
            <a:r>
              <a:rPr lang="en-CA" sz="1100" dirty="0" smtClean="0"/>
              <a:t>(</a:t>
            </a:r>
            <a:r>
              <a:rPr lang="en-CA" sz="1100" dirty="0" err="1" smtClean="0"/>
              <a:t>Modality.APPLICATION_MODAL</a:t>
            </a:r>
            <a:r>
              <a:rPr lang="en-CA" sz="1100" dirty="0"/>
              <a:t>);</a:t>
            </a:r>
          </a:p>
          <a:p>
            <a:r>
              <a:rPr lang="en-CA" sz="1100" dirty="0" smtClean="0"/>
              <a:t>     </a:t>
            </a:r>
            <a:r>
              <a:rPr lang="en-CA" sz="1100" dirty="0" err="1" smtClean="0"/>
              <a:t>printerError.showAndWait</a:t>
            </a:r>
            <a:r>
              <a:rPr lang="en-CA" sz="1100" dirty="0"/>
              <a:t>();</a:t>
            </a:r>
          </a:p>
          <a:p>
            <a:r>
              <a:rPr lang="en-CA" sz="1100" dirty="0" smtClean="0"/>
              <a:t>}</a:t>
            </a:r>
            <a:endParaRPr lang="en-CA" sz="1100" dirty="0"/>
          </a:p>
          <a:p>
            <a:r>
              <a:rPr lang="en-CA" sz="1100" dirty="0" smtClean="0"/>
              <a:t>               </a:t>
            </a:r>
            <a:endParaRPr lang="en-CA" sz="1100" dirty="0"/>
          </a:p>
          <a:p>
            <a:r>
              <a:rPr lang="en-CA" sz="1100" dirty="0" smtClean="0"/>
              <a:t>}// </a:t>
            </a:r>
            <a:r>
              <a:rPr lang="en-CA" sz="1100" dirty="0"/>
              <a:t>end print</a:t>
            </a:r>
          </a:p>
          <a:p>
            <a:r>
              <a:rPr lang="en-CA" sz="1100" dirty="0"/>
              <a:t>}</a:t>
            </a:r>
          </a:p>
        </p:txBody>
      </p:sp>
      <p:sp>
        <p:nvSpPr>
          <p:cNvPr id="7" name="TextBox 6"/>
          <p:cNvSpPr txBox="1"/>
          <p:nvPr/>
        </p:nvSpPr>
        <p:spPr>
          <a:xfrm>
            <a:off x="14753084" y="4139375"/>
            <a:ext cx="9029056" cy="3970318"/>
          </a:xfrm>
          <a:prstGeom prst="rect">
            <a:avLst/>
          </a:prstGeom>
          <a:noFill/>
        </p:spPr>
        <p:txBody>
          <a:bodyPr wrap="square" rtlCol="0">
            <a:spAutoFit/>
          </a:bodyPr>
          <a:lstStyle/>
          <a:p>
            <a:r>
              <a:rPr lang="en-CA" sz="1800" b="1" dirty="0" smtClean="0"/>
              <a:t>Lines of code: </a:t>
            </a:r>
            <a:r>
              <a:rPr lang="en-CA" sz="1800" dirty="0" smtClean="0"/>
              <a:t>Total: 67</a:t>
            </a:r>
          </a:p>
          <a:p>
            <a:endParaRPr lang="en-CA" sz="1800" b="1" dirty="0"/>
          </a:p>
          <a:p>
            <a:r>
              <a:rPr lang="en-CA" sz="1800" b="1" dirty="0" smtClean="0"/>
              <a:t>Outside Interaction:</a:t>
            </a:r>
          </a:p>
          <a:p>
            <a:r>
              <a:rPr lang="en-CA" sz="1800" dirty="0"/>
              <a:t>Is called with button functionality and sent through with a node </a:t>
            </a:r>
          </a:p>
          <a:p>
            <a:endParaRPr lang="en-CA" sz="1800" dirty="0" smtClean="0"/>
          </a:p>
          <a:p>
            <a:r>
              <a:rPr lang="en-CA" sz="1800" b="1" dirty="0" smtClean="0"/>
              <a:t>Dependencies: T</a:t>
            </a:r>
            <a:r>
              <a:rPr lang="en-CA" sz="1800" dirty="0" smtClean="0"/>
              <a:t>hat </a:t>
            </a:r>
            <a:r>
              <a:rPr lang="en-CA" sz="1800" dirty="0"/>
              <a:t>a node is sent as a </a:t>
            </a:r>
            <a:r>
              <a:rPr lang="en-CA" sz="1800" dirty="0" smtClean="0"/>
              <a:t>parameter</a:t>
            </a:r>
            <a:endParaRPr lang="en-CA" sz="1800" b="1" dirty="0"/>
          </a:p>
          <a:p>
            <a:endParaRPr lang="en-CA" sz="1800" dirty="0"/>
          </a:p>
          <a:p>
            <a:r>
              <a:rPr lang="en-CA" sz="1800" b="1" dirty="0" smtClean="0"/>
              <a:t>Medium size code explanation:</a:t>
            </a:r>
            <a:endParaRPr lang="en-CA" sz="1800" dirty="0" smtClean="0"/>
          </a:p>
          <a:p>
            <a:endParaRPr lang="en-CA" sz="1800" b="1" dirty="0" smtClean="0"/>
          </a:p>
          <a:p>
            <a:r>
              <a:rPr lang="en-CA" sz="1800" dirty="0" smtClean="0"/>
              <a:t>The pageSetup() method runs and takes the scene we are attempting to print as a node. Before the document is sent off to the printer, the system print dialogue is brought up to select print settings prior to sending the print job through e.g. print orientation. A set of predetermined variables were defined as parameters for the print job, like the imageable width and height. Then the document is sent to the printer to print.</a:t>
            </a:r>
          </a:p>
        </p:txBody>
      </p:sp>
      <p:sp>
        <p:nvSpPr>
          <p:cNvPr id="9" name="TextBox 8"/>
          <p:cNvSpPr txBox="1"/>
          <p:nvPr/>
        </p:nvSpPr>
        <p:spPr>
          <a:xfrm>
            <a:off x="2437246" y="742874"/>
            <a:ext cx="4320480" cy="1046120"/>
          </a:xfrm>
          <a:prstGeom prst="rect">
            <a:avLst/>
          </a:prstGeom>
          <a:noFill/>
        </p:spPr>
        <p:txBody>
          <a:bodyPr wrap="square" rtlCol="0">
            <a:spAutoFit/>
          </a:bodyPr>
          <a:lstStyle/>
          <a:p>
            <a:pPr algn="ctr"/>
            <a:r>
              <a:rPr lang="en-CA" dirty="0" smtClean="0"/>
              <a:t>Print 3</a:t>
            </a:r>
          </a:p>
        </p:txBody>
      </p:sp>
    </p:spTree>
    <p:extLst>
      <p:ext uri="{BB962C8B-B14F-4D97-AF65-F5344CB8AC3E}">
        <p14:creationId xmlns:p14="http://schemas.microsoft.com/office/powerpoint/2010/main" val="4184716319"/>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de mast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6350">
          <a:solidFill>
            <a:schemeClr val="tx1"/>
          </a:solidFill>
        </a:ln>
      </a:spPr>
      <a:bodyPr rtlCol="0" anchor="ctr"/>
      <a:lstStyle>
        <a:defPPr algn="ctr">
          <a:defRPr sz="1100"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1_Design_Intent_Feed" id="{FCAEB50C-F096-4B64-AE48-1086CF19130A}" vid="{7364D247-09E8-43AF-A25B-A074DFCF4F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1_Design_Intent_Feed</Template>
  <TotalTime>72677</TotalTime>
  <Words>1498</Words>
  <Application>Microsoft Office PowerPoint</Application>
  <PresentationFormat>Custom</PresentationFormat>
  <Paragraphs>227</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SimSun</vt:lpstr>
      <vt:lpstr>Arial</vt:lpstr>
      <vt:lpstr>Calibri</vt:lpstr>
      <vt:lpstr>Times New Roman</vt:lpstr>
      <vt:lpstr>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Payman Kianpour</dc:creator>
  <cp:lastModifiedBy>KepstrumInspiron13</cp:lastModifiedBy>
  <cp:revision>1339</cp:revision>
  <cp:lastPrinted>2018-05-02T15:29:57Z</cp:lastPrinted>
  <dcterms:created xsi:type="dcterms:W3CDTF">2016-01-13T21:16:11Z</dcterms:created>
  <dcterms:modified xsi:type="dcterms:W3CDTF">2018-07-17T18:29:12Z</dcterms:modified>
</cp:coreProperties>
</file>

<file path=docProps/thumbnail.jpeg>
</file>